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5FtGpFGXPwv6YEbGmg4SW2gO0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2314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09787" y="744537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7" y="744537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  <p:sp>
        <p:nvSpPr>
          <p:cNvPr id="157" name="Google Shape;1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p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  <p:sp>
        <p:nvSpPr>
          <p:cNvPr id="175" name="Google Shape;1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p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  <p:sp>
        <p:nvSpPr>
          <p:cNvPr id="196" name="Google Shape;1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5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  <p:sp>
        <p:nvSpPr>
          <p:cNvPr id="208" name="Google Shape;2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/>
          </a:p>
        </p:txBody>
      </p:sp>
      <p:sp>
        <p:nvSpPr>
          <p:cNvPr id="220" name="Google Shape;2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7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00" tIns="46050" rIns="92100" bIns="460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  <p:sp>
        <p:nvSpPr>
          <p:cNvPr id="232" name="Google Shape;2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9787" y="744537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33" name="Google Shape;233;p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2100" tIns="46050" rIns="92100" bIns="46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body" idx="1"/>
          </p:nvPr>
        </p:nvSpPr>
        <p:spPr>
          <a:xfrm>
            <a:off x="514350" y="2862262"/>
            <a:ext cx="58293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 ヘッダー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ctrTitle"/>
          </p:nvPr>
        </p:nvSpPr>
        <p:spPr>
          <a:xfrm>
            <a:off x="514350" y="3302000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/テキスト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 rot="5400000">
            <a:off x="1652588" y="4114801"/>
            <a:ext cx="7924800" cy="145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 rot="5400000">
            <a:off x="-1338262" y="2733675"/>
            <a:ext cx="7924800" cy="421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 rot="5400000">
            <a:off x="457200" y="2919412"/>
            <a:ext cx="5943600" cy="58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図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>
            <a:spLocks noGrp="1"/>
          </p:cNvSpPr>
          <p:nvPr>
            <p:ph type="pic" idx="2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3"/>
          <p:cNvSpPr txBox="1">
            <a:spLocks noGrp="1"/>
          </p:cNvSpPr>
          <p:nvPr>
            <p:ph type="body" idx="1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body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514350" y="2862263"/>
            <a:ext cx="283845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3505200" y="2862263"/>
            <a:ext cx="283845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3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body" idx="1"/>
          </p:nvPr>
        </p:nvSpPr>
        <p:spPr>
          <a:xfrm>
            <a:off x="514350" y="2862262"/>
            <a:ext cx="58293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51435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ftr" idx="11"/>
          </p:nvPr>
        </p:nvSpPr>
        <p:spPr>
          <a:xfrm>
            <a:off x="2343150" y="9024937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sldNum" idx="12"/>
          </p:nvPr>
        </p:nvSpPr>
        <p:spPr>
          <a:xfrm>
            <a:off x="4914900" y="9024937"/>
            <a:ext cx="142875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334962" y="196850"/>
            <a:ext cx="6530975" cy="9394825"/>
            <a:chOff x="302538" y="185208"/>
            <a:chExt cx="6532185" cy="9395308"/>
          </a:xfrm>
        </p:grpSpPr>
        <p:sp>
          <p:nvSpPr>
            <p:cNvPr id="90" name="Google Shape;90;p1"/>
            <p:cNvSpPr txBox="1"/>
            <p:nvPr/>
          </p:nvSpPr>
          <p:spPr>
            <a:xfrm>
              <a:off x="2731909" y="477838"/>
              <a:ext cx="1210812" cy="3385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症例報告書</a:t>
              </a:r>
              <a:endParaRPr/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458262" y="185208"/>
              <a:ext cx="704169" cy="2308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MS Mincho"/>
                <a:buNone/>
              </a:pPr>
              <a:r>
                <a:rPr lang="en-US" sz="900" b="0" i="0" u="none" strike="noStrike" cap="none">
                  <a:solidFill>
                    <a:schemeClr val="dk1"/>
                  </a:solidFill>
                  <a:latin typeface="MS Mincho"/>
                  <a:ea typeface="MS Mincho"/>
                  <a:cs typeface="MS Mincho"/>
                  <a:sym typeface="MS Mincho"/>
                </a:rPr>
                <a:t>様式A-7-3</a:t>
              </a:r>
              <a:endParaRPr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5558433" y="340783"/>
              <a:ext cx="184751" cy="2308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571505" y="4254500"/>
              <a:ext cx="1082386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動的治療開始時</a:t>
              </a:r>
              <a:endParaRPr/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571505" y="6642100"/>
              <a:ext cx="1082468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術前矯正終了時</a:t>
              </a:r>
              <a:endParaRPr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382771" y="8920164"/>
              <a:ext cx="1341769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動的治療終了時</a:t>
              </a:r>
              <a:endParaRPr/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302538" y="1189038"/>
              <a:ext cx="2197906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動的治療開始時（　   歳　   か月）</a:t>
              </a:r>
              <a:endParaRPr/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2320305" y="1189038"/>
              <a:ext cx="2197906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術前矯正終了時（ 　 歳  　か月）</a:t>
              </a: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4713364" y="1189038"/>
              <a:ext cx="2121359" cy="2462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動的治療終了時（ 　 歳  　か月）</a:t>
              </a:r>
              <a:endParaRPr/>
            </a:p>
          </p:txBody>
        </p:sp>
        <p:pic>
          <p:nvPicPr>
            <p:cNvPr id="99" name="Google Shape;99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733844" y="5257800"/>
              <a:ext cx="0" cy="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100;p1"/>
            <p:cNvSpPr txBox="1"/>
            <p:nvPr/>
          </p:nvSpPr>
          <p:spPr>
            <a:xfrm>
              <a:off x="5165787" y="2797178"/>
              <a:ext cx="1123964" cy="2143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Arial"/>
                <a:buNone/>
              </a:pPr>
              <a:r>
                <a:rPr lang="en-US" sz="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注）アイマスク添付</a:t>
              </a:r>
              <a:endParaRPr/>
            </a:p>
          </p:txBody>
        </p:sp>
        <p:grpSp>
          <p:nvGrpSpPr>
            <p:cNvPr id="101" name="Google Shape;101;p1"/>
            <p:cNvGrpSpPr/>
            <p:nvPr/>
          </p:nvGrpSpPr>
          <p:grpSpPr>
            <a:xfrm>
              <a:off x="547058" y="1523540"/>
              <a:ext cx="5641431" cy="1295467"/>
              <a:chOff x="547058" y="1523540"/>
              <a:chExt cx="5641431" cy="1295467"/>
            </a:xfrm>
          </p:grpSpPr>
          <p:sp>
            <p:nvSpPr>
              <p:cNvPr id="102" name="Google Shape;102;p1"/>
              <p:cNvSpPr txBox="1"/>
              <p:nvPr/>
            </p:nvSpPr>
            <p:spPr>
              <a:xfrm>
                <a:off x="2498456" y="1523540"/>
                <a:ext cx="871699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1"/>
              <p:cNvSpPr txBox="1"/>
              <p:nvPr/>
            </p:nvSpPr>
            <p:spPr>
              <a:xfrm>
                <a:off x="3370156" y="1523540"/>
                <a:ext cx="871698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1"/>
              <p:cNvSpPr txBox="1"/>
              <p:nvPr/>
            </p:nvSpPr>
            <p:spPr>
              <a:xfrm>
                <a:off x="4445092" y="1523540"/>
                <a:ext cx="871699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1"/>
              <p:cNvSpPr txBox="1"/>
              <p:nvPr/>
            </p:nvSpPr>
            <p:spPr>
              <a:xfrm>
                <a:off x="5316791" y="1523540"/>
                <a:ext cx="871698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1"/>
              <p:cNvSpPr txBox="1"/>
              <p:nvPr/>
            </p:nvSpPr>
            <p:spPr>
              <a:xfrm>
                <a:off x="547058" y="1523540"/>
                <a:ext cx="871698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1"/>
              <p:cNvSpPr txBox="1"/>
              <p:nvPr/>
            </p:nvSpPr>
            <p:spPr>
              <a:xfrm>
                <a:off x="1413994" y="1523540"/>
                <a:ext cx="870111" cy="1295467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1"/>
              <p:cNvSpPr txBox="1"/>
              <p:nvPr/>
            </p:nvSpPr>
            <p:spPr>
              <a:xfrm>
                <a:off x="577321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正面</a:t>
                </a:r>
                <a:endParaRPr/>
              </a:p>
            </p:txBody>
          </p:sp>
          <p:sp>
            <p:nvSpPr>
              <p:cNvPr id="109" name="Google Shape;109;p1"/>
              <p:cNvSpPr txBox="1"/>
              <p:nvPr/>
            </p:nvSpPr>
            <p:spPr>
              <a:xfrm>
                <a:off x="1444360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側面</a:t>
                </a:r>
                <a:endParaRPr/>
              </a:p>
            </p:txBody>
          </p:sp>
          <p:sp>
            <p:nvSpPr>
              <p:cNvPr id="110" name="Google Shape;110;p1"/>
              <p:cNvSpPr txBox="1"/>
              <p:nvPr/>
            </p:nvSpPr>
            <p:spPr>
              <a:xfrm>
                <a:off x="2536825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正面</a:t>
                </a:r>
                <a:endParaRPr/>
              </a:p>
            </p:txBody>
          </p:sp>
          <p:sp>
            <p:nvSpPr>
              <p:cNvPr id="111" name="Google Shape;111;p1"/>
              <p:cNvSpPr txBox="1"/>
              <p:nvPr/>
            </p:nvSpPr>
            <p:spPr>
              <a:xfrm>
                <a:off x="3392488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側面</a:t>
                </a:r>
                <a:endParaRPr/>
              </a:p>
            </p:txBody>
          </p:sp>
          <p:sp>
            <p:nvSpPr>
              <p:cNvPr id="112" name="Google Shape;112;p1"/>
              <p:cNvSpPr txBox="1"/>
              <p:nvPr/>
            </p:nvSpPr>
            <p:spPr>
              <a:xfrm>
                <a:off x="4486275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正面</a:t>
                </a:r>
                <a:endParaRPr/>
              </a:p>
            </p:txBody>
          </p:sp>
          <p:sp>
            <p:nvSpPr>
              <p:cNvPr id="113" name="Google Shape;113;p1"/>
              <p:cNvSpPr txBox="1"/>
              <p:nvPr/>
            </p:nvSpPr>
            <p:spPr>
              <a:xfrm>
                <a:off x="5341938" y="2056607"/>
                <a:ext cx="811213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顔　側面</a:t>
                </a:r>
                <a:endParaRPr/>
              </a:p>
            </p:txBody>
          </p:sp>
        </p:grpSp>
        <p:grpSp>
          <p:nvGrpSpPr>
            <p:cNvPr id="114" name="Google Shape;114;p1"/>
            <p:cNvGrpSpPr/>
            <p:nvPr/>
          </p:nvGrpSpPr>
          <p:grpSpPr>
            <a:xfrm>
              <a:off x="1002755" y="3031742"/>
              <a:ext cx="4774497" cy="2084494"/>
              <a:chOff x="1002755" y="3031742"/>
              <a:chExt cx="4774497" cy="2084494"/>
            </a:xfrm>
          </p:grpSpPr>
          <p:pic>
            <p:nvPicPr>
              <p:cNvPr id="115" name="Google Shape;115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6" name="Google Shape;116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7" name="Google Shape;117;p1"/>
              <p:cNvSpPr txBox="1"/>
              <p:nvPr/>
            </p:nvSpPr>
            <p:spPr>
              <a:xfrm>
                <a:off x="1002755" y="3031742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1"/>
              <p:cNvSpPr txBox="1"/>
              <p:nvPr/>
            </p:nvSpPr>
            <p:spPr>
              <a:xfrm>
                <a:off x="2595313" y="3031742"/>
                <a:ext cx="1589381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1"/>
              <p:cNvSpPr txBox="1"/>
              <p:nvPr/>
            </p:nvSpPr>
            <p:spPr>
              <a:xfrm>
                <a:off x="4186282" y="3031742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1"/>
              <p:cNvSpPr txBox="1"/>
              <p:nvPr/>
            </p:nvSpPr>
            <p:spPr>
              <a:xfrm>
                <a:off x="1798240" y="4073195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1"/>
              <p:cNvSpPr txBox="1"/>
              <p:nvPr/>
            </p:nvSpPr>
            <p:spPr>
              <a:xfrm>
                <a:off x="3389210" y="4073195"/>
                <a:ext cx="1594145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1"/>
              <p:cNvSpPr txBox="1"/>
              <p:nvPr/>
            </p:nvSpPr>
            <p:spPr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正　面</a:t>
                </a:r>
                <a:endParaRPr/>
              </a:p>
            </p:txBody>
          </p:sp>
          <p:sp>
            <p:nvSpPr>
              <p:cNvPr id="123" name="Google Shape;123;p1"/>
              <p:cNvSpPr txBox="1"/>
              <p:nvPr/>
            </p:nvSpPr>
            <p:spPr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左側面</a:t>
                </a:r>
                <a:endParaRPr/>
              </a:p>
            </p:txBody>
          </p:sp>
          <p:sp>
            <p:nvSpPr>
              <p:cNvPr id="124" name="Google Shape;124;p1"/>
              <p:cNvSpPr txBox="1"/>
              <p:nvPr/>
            </p:nvSpPr>
            <p:spPr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上顎咬合面</a:t>
                </a:r>
                <a:endParaRPr/>
              </a:p>
            </p:txBody>
          </p:sp>
          <p:sp>
            <p:nvSpPr>
              <p:cNvPr id="125" name="Google Shape;125;p1"/>
              <p:cNvSpPr txBox="1"/>
              <p:nvPr/>
            </p:nvSpPr>
            <p:spPr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下顎咬合面</a:t>
                </a:r>
                <a:endParaRPr/>
              </a:p>
            </p:txBody>
          </p:sp>
          <p:sp>
            <p:nvSpPr>
              <p:cNvPr id="126" name="Google Shape;126;p1"/>
              <p:cNvSpPr txBox="1"/>
              <p:nvPr/>
            </p:nvSpPr>
            <p:spPr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右側面</a:t>
                </a:r>
                <a:endParaRPr/>
              </a:p>
            </p:txBody>
          </p:sp>
        </p:grpSp>
        <p:grpSp>
          <p:nvGrpSpPr>
            <p:cNvPr id="127" name="Google Shape;127;p1"/>
            <p:cNvGrpSpPr/>
            <p:nvPr/>
          </p:nvGrpSpPr>
          <p:grpSpPr>
            <a:xfrm>
              <a:off x="1002755" y="5273408"/>
              <a:ext cx="4774497" cy="2084494"/>
              <a:chOff x="1002755" y="3031858"/>
              <a:chExt cx="4774497" cy="2084494"/>
            </a:xfrm>
          </p:grpSpPr>
          <p:pic>
            <p:nvPicPr>
              <p:cNvPr id="128" name="Google Shape;128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9" name="Google Shape;129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0" name="Google Shape;130;p1"/>
              <p:cNvSpPr txBox="1"/>
              <p:nvPr/>
            </p:nvSpPr>
            <p:spPr>
              <a:xfrm>
                <a:off x="1002755" y="3031858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1"/>
              <p:cNvSpPr txBox="1"/>
              <p:nvPr/>
            </p:nvSpPr>
            <p:spPr>
              <a:xfrm>
                <a:off x="2595313" y="3031858"/>
                <a:ext cx="1589381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132;p1"/>
              <p:cNvSpPr txBox="1"/>
              <p:nvPr/>
            </p:nvSpPr>
            <p:spPr>
              <a:xfrm>
                <a:off x="4186282" y="3031858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"/>
              <p:cNvSpPr txBox="1"/>
              <p:nvPr/>
            </p:nvSpPr>
            <p:spPr>
              <a:xfrm>
                <a:off x="1798240" y="4073311"/>
                <a:ext cx="1590970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1"/>
              <p:cNvSpPr txBox="1"/>
              <p:nvPr/>
            </p:nvSpPr>
            <p:spPr>
              <a:xfrm>
                <a:off x="3389210" y="4073311"/>
                <a:ext cx="1594145" cy="1043041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1"/>
              <p:cNvSpPr txBox="1"/>
              <p:nvPr/>
            </p:nvSpPr>
            <p:spPr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正　面</a:t>
                </a:r>
                <a:endParaRPr/>
              </a:p>
            </p:txBody>
          </p:sp>
          <p:sp>
            <p:nvSpPr>
              <p:cNvPr id="136" name="Google Shape;136;p1"/>
              <p:cNvSpPr txBox="1"/>
              <p:nvPr/>
            </p:nvSpPr>
            <p:spPr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左側面</a:t>
                </a:r>
                <a:endParaRPr/>
              </a:p>
            </p:txBody>
          </p:sp>
          <p:sp>
            <p:nvSpPr>
              <p:cNvPr id="137" name="Google Shape;137;p1"/>
              <p:cNvSpPr txBox="1"/>
              <p:nvPr/>
            </p:nvSpPr>
            <p:spPr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上顎咬合面</a:t>
                </a:r>
                <a:endParaRPr/>
              </a:p>
            </p:txBody>
          </p:sp>
          <p:sp>
            <p:nvSpPr>
              <p:cNvPr id="138" name="Google Shape;138;p1"/>
              <p:cNvSpPr txBox="1"/>
              <p:nvPr/>
            </p:nvSpPr>
            <p:spPr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下顎咬合面</a:t>
                </a:r>
                <a:endParaRPr/>
              </a:p>
            </p:txBody>
          </p:sp>
          <p:sp>
            <p:nvSpPr>
              <p:cNvPr id="139" name="Google Shape;139;p1"/>
              <p:cNvSpPr txBox="1"/>
              <p:nvPr/>
            </p:nvSpPr>
            <p:spPr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右側面</a:t>
                </a:r>
                <a:endParaRPr/>
              </a:p>
            </p:txBody>
          </p:sp>
        </p:grpSp>
        <p:grpSp>
          <p:nvGrpSpPr>
            <p:cNvPr id="140" name="Google Shape;140;p1"/>
            <p:cNvGrpSpPr/>
            <p:nvPr/>
          </p:nvGrpSpPr>
          <p:grpSpPr>
            <a:xfrm>
              <a:off x="1002755" y="7494434"/>
              <a:ext cx="4774497" cy="2086082"/>
              <a:chOff x="1002755" y="3030384"/>
              <a:chExt cx="4774497" cy="2086082"/>
            </a:xfrm>
          </p:grpSpPr>
          <p:pic>
            <p:nvPicPr>
              <p:cNvPr id="141" name="Google Shape;141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429040" y="49530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2" name="Google Shape;142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581442" y="5105400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3" name="Google Shape;143;p1"/>
              <p:cNvSpPr txBox="1"/>
              <p:nvPr/>
            </p:nvSpPr>
            <p:spPr>
              <a:xfrm>
                <a:off x="1002755" y="3030384"/>
                <a:ext cx="1590970" cy="1044629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1"/>
              <p:cNvSpPr txBox="1"/>
              <p:nvPr/>
            </p:nvSpPr>
            <p:spPr>
              <a:xfrm>
                <a:off x="2595313" y="3030384"/>
                <a:ext cx="1589381" cy="1044629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"/>
              <p:cNvSpPr txBox="1"/>
              <p:nvPr/>
            </p:nvSpPr>
            <p:spPr>
              <a:xfrm>
                <a:off x="4186282" y="3030384"/>
                <a:ext cx="1590970" cy="1044629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"/>
              <p:cNvSpPr txBox="1"/>
              <p:nvPr/>
            </p:nvSpPr>
            <p:spPr>
              <a:xfrm>
                <a:off x="1798240" y="4071837"/>
                <a:ext cx="1590970" cy="1044629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"/>
              <p:cNvSpPr txBox="1"/>
              <p:nvPr/>
            </p:nvSpPr>
            <p:spPr>
              <a:xfrm>
                <a:off x="3389210" y="4071837"/>
                <a:ext cx="1594145" cy="1044629"/>
              </a:xfrm>
              <a:prstGeom prst="rect">
                <a:avLst/>
              </a:prstGeom>
              <a:noFill/>
              <a:ln w="9525" cap="flat" cmpd="sng">
                <a:solidFill>
                  <a:srgbClr val="0D0D0D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dist="23000" dir="5400000">
                  <a:srgbClr val="000000">
                    <a:alpha val="34901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1"/>
              <p:cNvSpPr txBox="1"/>
              <p:nvPr/>
            </p:nvSpPr>
            <p:spPr>
              <a:xfrm>
                <a:off x="3100411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正　面</a:t>
                </a:r>
                <a:endParaRPr/>
              </a:p>
            </p:txBody>
          </p:sp>
          <p:sp>
            <p:nvSpPr>
              <p:cNvPr id="149" name="Google Shape;149;p1"/>
              <p:cNvSpPr txBox="1"/>
              <p:nvPr/>
            </p:nvSpPr>
            <p:spPr>
              <a:xfrm>
                <a:off x="4692145" y="3430035"/>
                <a:ext cx="580442" cy="2460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左側面</a:t>
                </a:r>
                <a:endParaRPr/>
              </a:p>
            </p:txBody>
          </p:sp>
          <p:sp>
            <p:nvSpPr>
              <p:cNvPr id="150" name="Google Shape;150;p1"/>
              <p:cNvSpPr txBox="1"/>
              <p:nvPr/>
            </p:nvSpPr>
            <p:spPr>
              <a:xfrm>
                <a:off x="2185191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上顎咬合面</a:t>
                </a:r>
                <a:endParaRPr/>
              </a:p>
            </p:txBody>
          </p:sp>
          <p:sp>
            <p:nvSpPr>
              <p:cNvPr id="151" name="Google Shape;151;p1"/>
              <p:cNvSpPr txBox="1"/>
              <p:nvPr/>
            </p:nvSpPr>
            <p:spPr>
              <a:xfrm>
                <a:off x="3776924" y="4472229"/>
                <a:ext cx="819150" cy="244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下顎咬合面</a:t>
                </a:r>
                <a:endParaRPr/>
              </a:p>
            </p:txBody>
          </p:sp>
          <p:sp>
            <p:nvSpPr>
              <p:cNvPr id="152" name="Google Shape;152;p1"/>
              <p:cNvSpPr txBox="1"/>
              <p:nvPr/>
            </p:nvSpPr>
            <p:spPr>
              <a:xfrm>
                <a:off x="1508678" y="3429956"/>
                <a:ext cx="580442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000"/>
                  <a:buFont typeface="Arial"/>
                  <a:buNone/>
                </a:pPr>
                <a:r>
                  <a:rPr lang="en-US" sz="10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右側面</a:t>
                </a:r>
                <a:endParaRPr/>
              </a:p>
            </p:txBody>
          </p:sp>
        </p:grpSp>
      </p:grpSp>
      <p:sp>
        <p:nvSpPr>
          <p:cNvPr id="153" name="Google Shape;153;p1"/>
          <p:cNvSpPr txBox="1"/>
          <p:nvPr/>
        </p:nvSpPr>
        <p:spPr>
          <a:xfrm>
            <a:off x="3509962" y="865187"/>
            <a:ext cx="272415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           　　　　　</a:t>
            </a:r>
            <a:endParaRPr/>
          </a:p>
        </p:txBody>
      </p:sp>
      <p:sp>
        <p:nvSpPr>
          <p:cNvPr id="154" name="Google Shape;154;p1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/>
        </p:nvSpPr>
        <p:spPr>
          <a:xfrm>
            <a:off x="287337" y="762000"/>
            <a:ext cx="27701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側面セファログラムトレース</a:t>
            </a:r>
            <a:endParaRPr/>
          </a:p>
        </p:txBody>
      </p:sp>
      <p:sp>
        <p:nvSpPr>
          <p:cNvPr id="161" name="Google Shape;161;p2"/>
          <p:cNvSpPr txBox="1"/>
          <p:nvPr/>
        </p:nvSpPr>
        <p:spPr>
          <a:xfrm>
            <a:off x="534987" y="0"/>
            <a:ext cx="8191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S Mincho"/>
              <a:buNone/>
            </a:pPr>
            <a:r>
              <a:rPr lang="en-US" sz="9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様式A-7-3　</a:t>
            </a:r>
            <a:endParaRPr/>
          </a:p>
        </p:txBody>
      </p:sp>
      <p:sp>
        <p:nvSpPr>
          <p:cNvPr id="162" name="Google Shape;162;p2"/>
          <p:cNvSpPr txBox="1"/>
          <p:nvPr/>
        </p:nvSpPr>
        <p:spPr>
          <a:xfrm>
            <a:off x="3824287" y="579437"/>
            <a:ext cx="26717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163" name="Google Shape;163;p2"/>
          <p:cNvSpPr txBox="1"/>
          <p:nvPr/>
        </p:nvSpPr>
        <p:spPr>
          <a:xfrm>
            <a:off x="2003425" y="1462087"/>
            <a:ext cx="31496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側面頭部X線写真の重ね合わせ（全体）</a:t>
            </a:r>
            <a:endParaRPr/>
          </a:p>
        </p:txBody>
      </p:sp>
      <p:sp>
        <p:nvSpPr>
          <p:cNvPr id="164" name="Google Shape;164;p2"/>
          <p:cNvSpPr txBox="1"/>
          <p:nvPr/>
        </p:nvSpPr>
        <p:spPr>
          <a:xfrm>
            <a:off x="388937" y="1981200"/>
            <a:ext cx="8397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SN at S</a:t>
            </a:r>
            <a:endParaRPr/>
          </a:p>
        </p:txBody>
      </p:sp>
      <p:sp>
        <p:nvSpPr>
          <p:cNvPr id="165" name="Google Shape;165;p2"/>
          <p:cNvSpPr txBox="1"/>
          <p:nvPr/>
        </p:nvSpPr>
        <p:spPr>
          <a:xfrm>
            <a:off x="287337" y="1016000"/>
            <a:ext cx="2894012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※原寸大のトレースを記入してください。</a:t>
            </a:r>
            <a:endParaRPr/>
          </a:p>
        </p:txBody>
      </p:sp>
      <p:sp>
        <p:nvSpPr>
          <p:cNvPr id="170" name="Google Shape;170;p2"/>
          <p:cNvSpPr txBox="1"/>
          <p:nvPr/>
        </p:nvSpPr>
        <p:spPr>
          <a:xfrm>
            <a:off x="122237" y="1738312"/>
            <a:ext cx="6637337" cy="80438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  <p:sp>
        <p:nvSpPr>
          <p:cNvPr id="2" name="Google Shape;189;p3">
            <a:extLst>
              <a:ext uri="{FF2B5EF4-FFF2-40B4-BE49-F238E27FC236}">
                <a16:creationId xmlns:a16="http://schemas.microsoft.com/office/drawing/2014/main" id="{A9C3CF7F-EFE7-727E-4F8B-D5B880F0D59F}"/>
              </a:ext>
            </a:extLst>
          </p:cNvPr>
          <p:cNvSpPr txBox="1"/>
          <p:nvPr/>
        </p:nvSpPr>
        <p:spPr>
          <a:xfrm>
            <a:off x="2168525" y="8831717"/>
            <a:ext cx="1465262" cy="6699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3" name="Google Shape;190;p3">
            <a:extLst>
              <a:ext uri="{FF2B5EF4-FFF2-40B4-BE49-F238E27FC236}">
                <a16:creationId xmlns:a16="http://schemas.microsoft.com/office/drawing/2014/main" id="{6539D253-989A-8B93-8207-B85C7C064210}"/>
              </a:ext>
            </a:extLst>
          </p:cNvPr>
          <p:cNvCxnSpPr/>
          <p:nvPr/>
        </p:nvCxnSpPr>
        <p:spPr>
          <a:xfrm>
            <a:off x="1452562" y="894438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" name="Google Shape;191;p3">
            <a:extLst>
              <a:ext uri="{FF2B5EF4-FFF2-40B4-BE49-F238E27FC236}">
                <a16:creationId xmlns:a16="http://schemas.microsoft.com/office/drawing/2014/main" id="{2EA72A49-3FCC-0FC4-39E5-9B9DB22EAAEA}"/>
              </a:ext>
            </a:extLst>
          </p:cNvPr>
          <p:cNvCxnSpPr/>
          <p:nvPr/>
        </p:nvCxnSpPr>
        <p:spPr>
          <a:xfrm>
            <a:off x="1452562" y="923625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" name="Google Shape;192;p3">
            <a:extLst>
              <a:ext uri="{FF2B5EF4-FFF2-40B4-BE49-F238E27FC236}">
                <a16:creationId xmlns:a16="http://schemas.microsoft.com/office/drawing/2014/main" id="{5F349F85-52CF-3734-9747-0A2CADE4A449}"/>
              </a:ext>
            </a:extLst>
          </p:cNvPr>
          <p:cNvCxnSpPr/>
          <p:nvPr/>
        </p:nvCxnSpPr>
        <p:spPr>
          <a:xfrm>
            <a:off x="1452562" y="9503909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" name="Google Shape;193;p3">
            <a:extLst>
              <a:ext uri="{FF2B5EF4-FFF2-40B4-BE49-F238E27FC236}">
                <a16:creationId xmlns:a16="http://schemas.microsoft.com/office/drawing/2014/main" id="{601EEF36-C94C-FF43-53B0-C60AC283806D}"/>
              </a:ext>
            </a:extLst>
          </p:cNvPr>
          <p:cNvSpPr txBox="1"/>
          <p:nvPr/>
        </p:nvSpPr>
        <p:spPr>
          <a:xfrm>
            <a:off x="288925" y="8831717"/>
            <a:ext cx="120173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 txBox="1"/>
          <p:nvPr/>
        </p:nvSpPr>
        <p:spPr>
          <a:xfrm>
            <a:off x="287337" y="762000"/>
            <a:ext cx="27701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側面セファログラムトレース</a:t>
            </a:r>
            <a:endParaRPr/>
          </a:p>
        </p:txBody>
      </p:sp>
      <p:sp>
        <p:nvSpPr>
          <p:cNvPr id="179" name="Google Shape;179;p3"/>
          <p:cNvSpPr txBox="1"/>
          <p:nvPr/>
        </p:nvSpPr>
        <p:spPr>
          <a:xfrm>
            <a:off x="534987" y="0"/>
            <a:ext cx="8191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S Mincho"/>
              <a:buNone/>
            </a:pPr>
            <a:r>
              <a:rPr lang="en-US" sz="9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様式A-7-3　</a:t>
            </a:r>
            <a:endParaRPr/>
          </a:p>
        </p:txBody>
      </p:sp>
      <p:sp>
        <p:nvSpPr>
          <p:cNvPr id="180" name="Google Shape;180;p3"/>
          <p:cNvSpPr txBox="1"/>
          <p:nvPr/>
        </p:nvSpPr>
        <p:spPr>
          <a:xfrm>
            <a:off x="3824287" y="579437"/>
            <a:ext cx="26717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181" name="Google Shape;181;p3"/>
          <p:cNvSpPr txBox="1"/>
          <p:nvPr/>
        </p:nvSpPr>
        <p:spPr>
          <a:xfrm>
            <a:off x="2003425" y="1462087"/>
            <a:ext cx="37877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側面頭部X線写真の重ね合わせ（上顎骨・下顎骨）</a:t>
            </a:r>
            <a:endParaRPr/>
          </a:p>
        </p:txBody>
      </p:sp>
      <p:sp>
        <p:nvSpPr>
          <p:cNvPr id="182" name="Google Shape;182;p3"/>
          <p:cNvSpPr txBox="1"/>
          <p:nvPr/>
        </p:nvSpPr>
        <p:spPr>
          <a:xfrm>
            <a:off x="287337" y="1016000"/>
            <a:ext cx="2894012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※原寸大のトレースを記入してください。</a:t>
            </a:r>
            <a:endParaRPr/>
          </a:p>
        </p:txBody>
      </p:sp>
      <p:sp>
        <p:nvSpPr>
          <p:cNvPr id="183" name="Google Shape;183;p3"/>
          <p:cNvSpPr txBox="1"/>
          <p:nvPr/>
        </p:nvSpPr>
        <p:spPr>
          <a:xfrm>
            <a:off x="5084762" y="2128837"/>
            <a:ext cx="1073150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上顎重ね合わせ</a:t>
            </a:r>
            <a:endParaRPr/>
          </a:p>
        </p:txBody>
      </p:sp>
      <p:sp>
        <p:nvSpPr>
          <p:cNvPr id="184" name="Google Shape;184;p3"/>
          <p:cNvSpPr txBox="1"/>
          <p:nvPr/>
        </p:nvSpPr>
        <p:spPr>
          <a:xfrm>
            <a:off x="4795837" y="2430462"/>
            <a:ext cx="10445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</a:pPr>
            <a:r>
              <a:rPr lang="en-US" sz="9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ANS-PNS at ANS</a:t>
            </a:r>
            <a:endParaRPr/>
          </a:p>
        </p:txBody>
      </p:sp>
      <p:sp>
        <p:nvSpPr>
          <p:cNvPr id="185" name="Google Shape;185;p3"/>
          <p:cNvSpPr txBox="1"/>
          <p:nvPr/>
        </p:nvSpPr>
        <p:spPr>
          <a:xfrm>
            <a:off x="719137" y="7805737"/>
            <a:ext cx="108585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下顎重ね合わせ</a:t>
            </a:r>
            <a:endParaRPr/>
          </a:p>
        </p:txBody>
      </p:sp>
      <p:sp>
        <p:nvSpPr>
          <p:cNvPr id="186" name="Google Shape;186;p3"/>
          <p:cNvSpPr txBox="1"/>
          <p:nvPr/>
        </p:nvSpPr>
        <p:spPr>
          <a:xfrm>
            <a:off x="1282700" y="7561262"/>
            <a:ext cx="10858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</a:pPr>
            <a:r>
              <a:rPr lang="en-US" sz="9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Mand. plane at Me.</a:t>
            </a:r>
            <a:endParaRPr/>
          </a:p>
        </p:txBody>
      </p:sp>
      <p:sp>
        <p:nvSpPr>
          <p:cNvPr id="187" name="Google Shape;187;p3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  <p:sp>
        <p:nvSpPr>
          <p:cNvPr id="188" name="Google Shape;188;p3"/>
          <p:cNvSpPr txBox="1"/>
          <p:nvPr/>
        </p:nvSpPr>
        <p:spPr>
          <a:xfrm>
            <a:off x="122237" y="1738312"/>
            <a:ext cx="6637337" cy="80438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89;p3">
            <a:extLst>
              <a:ext uri="{FF2B5EF4-FFF2-40B4-BE49-F238E27FC236}">
                <a16:creationId xmlns:a16="http://schemas.microsoft.com/office/drawing/2014/main" id="{7A53A259-0BFE-6627-7B70-F0CBA84177AC}"/>
              </a:ext>
            </a:extLst>
          </p:cNvPr>
          <p:cNvSpPr txBox="1"/>
          <p:nvPr/>
        </p:nvSpPr>
        <p:spPr>
          <a:xfrm>
            <a:off x="2168525" y="8831717"/>
            <a:ext cx="1465262" cy="6699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3" name="Google Shape;190;p3">
            <a:extLst>
              <a:ext uri="{FF2B5EF4-FFF2-40B4-BE49-F238E27FC236}">
                <a16:creationId xmlns:a16="http://schemas.microsoft.com/office/drawing/2014/main" id="{2816BC77-0ACF-5C54-05EF-3A3C10160BC8}"/>
              </a:ext>
            </a:extLst>
          </p:cNvPr>
          <p:cNvCxnSpPr/>
          <p:nvPr/>
        </p:nvCxnSpPr>
        <p:spPr>
          <a:xfrm>
            <a:off x="1452562" y="894438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" name="Google Shape;191;p3">
            <a:extLst>
              <a:ext uri="{FF2B5EF4-FFF2-40B4-BE49-F238E27FC236}">
                <a16:creationId xmlns:a16="http://schemas.microsoft.com/office/drawing/2014/main" id="{67D014FF-7FE9-D68D-E0D9-152A7FDDF3DB}"/>
              </a:ext>
            </a:extLst>
          </p:cNvPr>
          <p:cNvCxnSpPr/>
          <p:nvPr/>
        </p:nvCxnSpPr>
        <p:spPr>
          <a:xfrm>
            <a:off x="1452562" y="923625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" name="Google Shape;192;p3">
            <a:extLst>
              <a:ext uri="{FF2B5EF4-FFF2-40B4-BE49-F238E27FC236}">
                <a16:creationId xmlns:a16="http://schemas.microsoft.com/office/drawing/2014/main" id="{45C28880-40F2-533B-D323-E1AEAA080B81}"/>
              </a:ext>
            </a:extLst>
          </p:cNvPr>
          <p:cNvCxnSpPr/>
          <p:nvPr/>
        </p:nvCxnSpPr>
        <p:spPr>
          <a:xfrm>
            <a:off x="1452562" y="9503909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6" name="Google Shape;193;p3">
            <a:extLst>
              <a:ext uri="{FF2B5EF4-FFF2-40B4-BE49-F238E27FC236}">
                <a16:creationId xmlns:a16="http://schemas.microsoft.com/office/drawing/2014/main" id="{F3B0234B-C4E4-9B50-F342-56B3AAFBDCB8}"/>
              </a:ext>
            </a:extLst>
          </p:cNvPr>
          <p:cNvSpPr txBox="1"/>
          <p:nvPr/>
        </p:nvSpPr>
        <p:spPr>
          <a:xfrm>
            <a:off x="288925" y="8831717"/>
            <a:ext cx="1201737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"/>
          <p:cNvSpPr txBox="1"/>
          <p:nvPr/>
        </p:nvSpPr>
        <p:spPr>
          <a:xfrm>
            <a:off x="287337" y="762000"/>
            <a:ext cx="27701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正面セファログラムトレース</a:t>
            </a:r>
            <a:endParaRPr/>
          </a:p>
        </p:txBody>
      </p:sp>
      <p:sp>
        <p:nvSpPr>
          <p:cNvPr id="200" name="Google Shape;200;p4"/>
          <p:cNvSpPr txBox="1"/>
          <p:nvPr/>
        </p:nvSpPr>
        <p:spPr>
          <a:xfrm>
            <a:off x="534987" y="0"/>
            <a:ext cx="8191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S Mincho"/>
              <a:buNone/>
            </a:pPr>
            <a:r>
              <a:rPr lang="en-US" sz="9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様式A-7-3　</a:t>
            </a:r>
            <a:endParaRPr/>
          </a:p>
        </p:txBody>
      </p:sp>
      <p:sp>
        <p:nvSpPr>
          <p:cNvPr id="201" name="Google Shape;201;p4"/>
          <p:cNvSpPr txBox="1"/>
          <p:nvPr/>
        </p:nvSpPr>
        <p:spPr>
          <a:xfrm>
            <a:off x="3824287" y="579437"/>
            <a:ext cx="26717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202" name="Google Shape;202;p4"/>
          <p:cNvSpPr txBox="1"/>
          <p:nvPr/>
        </p:nvSpPr>
        <p:spPr>
          <a:xfrm>
            <a:off x="2003425" y="1462087"/>
            <a:ext cx="33782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正面頭部X線写真　動的治療開始時　（全体）</a:t>
            </a:r>
            <a:endParaRPr/>
          </a:p>
        </p:txBody>
      </p:sp>
      <p:sp>
        <p:nvSpPr>
          <p:cNvPr id="203" name="Google Shape;203;p4"/>
          <p:cNvSpPr txBox="1"/>
          <p:nvPr/>
        </p:nvSpPr>
        <p:spPr>
          <a:xfrm>
            <a:off x="287337" y="1016000"/>
            <a:ext cx="4814887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※顔面非対称症例の時に加えてください。原寸大のトレースを記入してください。</a:t>
            </a:r>
            <a:endParaRPr/>
          </a:p>
        </p:txBody>
      </p:sp>
      <p:sp>
        <p:nvSpPr>
          <p:cNvPr id="204" name="Google Shape;204;p4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  <p:sp>
        <p:nvSpPr>
          <p:cNvPr id="205" name="Google Shape;205;p4"/>
          <p:cNvSpPr txBox="1"/>
          <p:nvPr/>
        </p:nvSpPr>
        <p:spPr>
          <a:xfrm>
            <a:off x="122237" y="1738312"/>
            <a:ext cx="6637337" cy="80438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189;p3">
            <a:extLst>
              <a:ext uri="{FF2B5EF4-FFF2-40B4-BE49-F238E27FC236}">
                <a16:creationId xmlns:a16="http://schemas.microsoft.com/office/drawing/2014/main" id="{033B504E-6D26-AFDC-6B94-61D9F3FA83B5}"/>
              </a:ext>
            </a:extLst>
          </p:cNvPr>
          <p:cNvSpPr txBox="1"/>
          <p:nvPr/>
        </p:nvSpPr>
        <p:spPr>
          <a:xfrm>
            <a:off x="2168525" y="8997447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8" name="Google Shape;190;p3">
            <a:extLst>
              <a:ext uri="{FF2B5EF4-FFF2-40B4-BE49-F238E27FC236}">
                <a16:creationId xmlns:a16="http://schemas.microsoft.com/office/drawing/2014/main" id="{40BEE0C8-A67D-A786-845C-D4183D2C844E}"/>
              </a:ext>
            </a:extLst>
          </p:cNvPr>
          <p:cNvCxnSpPr>
            <a:cxnSpLocks/>
          </p:cNvCxnSpPr>
          <p:nvPr/>
        </p:nvCxnSpPr>
        <p:spPr>
          <a:xfrm>
            <a:off x="1452562" y="9112843"/>
            <a:ext cx="922337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" name="Google Shape;193;p3">
            <a:extLst>
              <a:ext uri="{FF2B5EF4-FFF2-40B4-BE49-F238E27FC236}">
                <a16:creationId xmlns:a16="http://schemas.microsoft.com/office/drawing/2014/main" id="{DED27821-B57D-B2DF-3EB1-EBFC58385346}"/>
              </a:ext>
            </a:extLst>
          </p:cNvPr>
          <p:cNvSpPr txBox="1"/>
          <p:nvPr/>
        </p:nvSpPr>
        <p:spPr>
          <a:xfrm>
            <a:off x="288925" y="8997447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動的治療開始時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"/>
          <p:cNvSpPr txBox="1"/>
          <p:nvPr/>
        </p:nvSpPr>
        <p:spPr>
          <a:xfrm>
            <a:off x="287337" y="762000"/>
            <a:ext cx="27701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正面セファログラムトレース</a:t>
            </a:r>
            <a:endParaRPr/>
          </a:p>
        </p:txBody>
      </p:sp>
      <p:sp>
        <p:nvSpPr>
          <p:cNvPr id="212" name="Google Shape;212;p5"/>
          <p:cNvSpPr txBox="1"/>
          <p:nvPr/>
        </p:nvSpPr>
        <p:spPr>
          <a:xfrm>
            <a:off x="534987" y="0"/>
            <a:ext cx="8191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S Mincho"/>
              <a:buNone/>
            </a:pPr>
            <a:r>
              <a:rPr lang="en-US" sz="9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様式A-7-3　</a:t>
            </a:r>
            <a:endParaRPr/>
          </a:p>
        </p:txBody>
      </p:sp>
      <p:sp>
        <p:nvSpPr>
          <p:cNvPr id="213" name="Google Shape;213;p5"/>
          <p:cNvSpPr txBox="1"/>
          <p:nvPr/>
        </p:nvSpPr>
        <p:spPr>
          <a:xfrm>
            <a:off x="3824287" y="579437"/>
            <a:ext cx="26717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214" name="Google Shape;214;p5"/>
          <p:cNvSpPr txBox="1"/>
          <p:nvPr/>
        </p:nvSpPr>
        <p:spPr>
          <a:xfrm>
            <a:off x="2003425" y="1462087"/>
            <a:ext cx="34178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正面頭部X線写真　術前矯正終了時　（全体）</a:t>
            </a:r>
            <a:endParaRPr/>
          </a:p>
        </p:txBody>
      </p:sp>
      <p:sp>
        <p:nvSpPr>
          <p:cNvPr id="215" name="Google Shape;215;p5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  <p:sp>
        <p:nvSpPr>
          <p:cNvPr id="216" name="Google Shape;216;p5"/>
          <p:cNvSpPr txBox="1"/>
          <p:nvPr/>
        </p:nvSpPr>
        <p:spPr>
          <a:xfrm>
            <a:off x="122237" y="1738312"/>
            <a:ext cx="6637337" cy="80438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5"/>
          <p:cNvSpPr txBox="1"/>
          <p:nvPr/>
        </p:nvSpPr>
        <p:spPr>
          <a:xfrm>
            <a:off x="287337" y="1016000"/>
            <a:ext cx="4814887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※顔面非対称症例の時に加えてください。原寸大のトレースを記入してください。</a:t>
            </a:r>
            <a:endParaRPr/>
          </a:p>
        </p:txBody>
      </p:sp>
      <p:sp>
        <p:nvSpPr>
          <p:cNvPr id="7" name="Google Shape;189;p3">
            <a:extLst>
              <a:ext uri="{FF2B5EF4-FFF2-40B4-BE49-F238E27FC236}">
                <a16:creationId xmlns:a16="http://schemas.microsoft.com/office/drawing/2014/main" id="{E2CB0F05-A9E5-77A4-A256-8368F4074CB0}"/>
              </a:ext>
            </a:extLst>
          </p:cNvPr>
          <p:cNvSpPr txBox="1"/>
          <p:nvPr/>
        </p:nvSpPr>
        <p:spPr>
          <a:xfrm>
            <a:off x="2003425" y="8925671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8" name="Google Shape;191;p3">
            <a:extLst>
              <a:ext uri="{FF2B5EF4-FFF2-40B4-BE49-F238E27FC236}">
                <a16:creationId xmlns:a16="http://schemas.microsoft.com/office/drawing/2014/main" id="{A8614BB1-14E6-B6B9-40E8-AD297D28BF84}"/>
              </a:ext>
            </a:extLst>
          </p:cNvPr>
          <p:cNvCxnSpPr>
            <a:cxnSpLocks/>
          </p:cNvCxnSpPr>
          <p:nvPr/>
        </p:nvCxnSpPr>
        <p:spPr>
          <a:xfrm>
            <a:off x="1480344" y="9041067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" name="Google Shape;193;p3">
            <a:extLst>
              <a:ext uri="{FF2B5EF4-FFF2-40B4-BE49-F238E27FC236}">
                <a16:creationId xmlns:a16="http://schemas.microsoft.com/office/drawing/2014/main" id="{3827E37A-E495-E457-292A-46549517089D}"/>
              </a:ext>
            </a:extLst>
          </p:cNvPr>
          <p:cNvSpPr txBox="1"/>
          <p:nvPr/>
        </p:nvSpPr>
        <p:spPr>
          <a:xfrm>
            <a:off x="336550" y="8925671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術前矯正終了時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"/>
          <p:cNvSpPr txBox="1"/>
          <p:nvPr/>
        </p:nvSpPr>
        <p:spPr>
          <a:xfrm>
            <a:off x="287337" y="762000"/>
            <a:ext cx="27701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正面セファログラムトレース</a:t>
            </a:r>
            <a:endParaRPr/>
          </a:p>
        </p:txBody>
      </p:sp>
      <p:sp>
        <p:nvSpPr>
          <p:cNvPr id="224" name="Google Shape;224;p6"/>
          <p:cNvSpPr txBox="1"/>
          <p:nvPr/>
        </p:nvSpPr>
        <p:spPr>
          <a:xfrm>
            <a:off x="534987" y="0"/>
            <a:ext cx="819150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S Mincho"/>
              <a:buNone/>
            </a:pPr>
            <a:r>
              <a:rPr lang="en-US" sz="9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様式A-7-3　</a:t>
            </a:r>
            <a:endParaRPr/>
          </a:p>
        </p:txBody>
      </p:sp>
      <p:sp>
        <p:nvSpPr>
          <p:cNvPr id="225" name="Google Shape;225;p6"/>
          <p:cNvSpPr txBox="1"/>
          <p:nvPr/>
        </p:nvSpPr>
        <p:spPr>
          <a:xfrm>
            <a:off x="3824287" y="579437"/>
            <a:ext cx="267176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226" name="Google Shape;226;p6"/>
          <p:cNvSpPr txBox="1"/>
          <p:nvPr/>
        </p:nvSpPr>
        <p:spPr>
          <a:xfrm>
            <a:off x="2003425" y="1462087"/>
            <a:ext cx="3352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</a:pPr>
            <a:r>
              <a:rPr lang="en-US" sz="12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正面頭部X線写真　動的治療終了時（全体）</a:t>
            </a:r>
            <a:endParaRPr/>
          </a:p>
        </p:txBody>
      </p:sp>
      <p:sp>
        <p:nvSpPr>
          <p:cNvPr id="227" name="Google Shape;227;p6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  <p:sp>
        <p:nvSpPr>
          <p:cNvPr id="228" name="Google Shape;228;p6"/>
          <p:cNvSpPr txBox="1"/>
          <p:nvPr/>
        </p:nvSpPr>
        <p:spPr>
          <a:xfrm>
            <a:off x="122237" y="1738312"/>
            <a:ext cx="6637337" cy="804386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6"/>
          <p:cNvSpPr txBox="1"/>
          <p:nvPr/>
        </p:nvSpPr>
        <p:spPr>
          <a:xfrm>
            <a:off x="287337" y="1016000"/>
            <a:ext cx="4814887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※顔面非対称症例の時に加えてください。原寸大のトレースを記入してください。</a:t>
            </a:r>
            <a:endParaRPr/>
          </a:p>
        </p:txBody>
      </p:sp>
      <p:sp>
        <p:nvSpPr>
          <p:cNvPr id="7" name="Google Shape;189;p3">
            <a:extLst>
              <a:ext uri="{FF2B5EF4-FFF2-40B4-BE49-F238E27FC236}">
                <a16:creationId xmlns:a16="http://schemas.microsoft.com/office/drawing/2014/main" id="{81A2C0A8-C400-B770-4556-73742BD916DF}"/>
              </a:ext>
            </a:extLst>
          </p:cNvPr>
          <p:cNvSpPr txBox="1"/>
          <p:nvPr/>
        </p:nvSpPr>
        <p:spPr>
          <a:xfrm>
            <a:off x="2168525" y="9014316"/>
            <a:ext cx="1465262" cy="23079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S Gothic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     歳    </a:t>
            </a:r>
            <a:r>
              <a:rPr lang="en-US" sz="1000" b="0" i="0" u="none" dirty="0" err="1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か月</a:t>
            </a:r>
            <a:endParaRPr dirty="0"/>
          </a:p>
        </p:txBody>
      </p:sp>
      <p:cxnSp>
        <p:nvCxnSpPr>
          <p:cNvPr id="10" name="Google Shape;192;p3">
            <a:extLst>
              <a:ext uri="{FF2B5EF4-FFF2-40B4-BE49-F238E27FC236}">
                <a16:creationId xmlns:a16="http://schemas.microsoft.com/office/drawing/2014/main" id="{E2F83971-44EF-AF01-42E3-5FA655EF932B}"/>
              </a:ext>
            </a:extLst>
          </p:cNvPr>
          <p:cNvCxnSpPr>
            <a:cxnSpLocks/>
          </p:cNvCxnSpPr>
          <p:nvPr/>
        </p:nvCxnSpPr>
        <p:spPr>
          <a:xfrm>
            <a:off x="1452562" y="9129712"/>
            <a:ext cx="922337" cy="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" name="Google Shape;193;p3">
            <a:extLst>
              <a:ext uri="{FF2B5EF4-FFF2-40B4-BE49-F238E27FC236}">
                <a16:creationId xmlns:a16="http://schemas.microsoft.com/office/drawing/2014/main" id="{BB024139-89D3-66FC-CCCF-723DC1D424E9}"/>
              </a:ext>
            </a:extLst>
          </p:cNvPr>
          <p:cNvSpPr txBox="1"/>
          <p:nvPr/>
        </p:nvSpPr>
        <p:spPr>
          <a:xfrm>
            <a:off x="288925" y="9014316"/>
            <a:ext cx="1201737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動的治療終了時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oogle Shape;235;p7"/>
          <p:cNvGrpSpPr/>
          <p:nvPr/>
        </p:nvGrpSpPr>
        <p:grpSpPr>
          <a:xfrm>
            <a:off x="458787" y="185737"/>
            <a:ext cx="4940300" cy="9070975"/>
            <a:chOff x="458262" y="185208"/>
            <a:chExt cx="4941351" cy="9070975"/>
          </a:xfrm>
        </p:grpSpPr>
        <p:sp>
          <p:nvSpPr>
            <p:cNvPr id="236" name="Google Shape;236;p7"/>
            <p:cNvSpPr txBox="1"/>
            <p:nvPr/>
          </p:nvSpPr>
          <p:spPr>
            <a:xfrm>
              <a:off x="2302045" y="1483824"/>
              <a:ext cx="2073213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動的治療開始時パノラマ</a:t>
              </a:r>
              <a:r>
                <a:rPr lang="en-US" sz="10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rPr>
                <a:t>X</a:t>
              </a: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線写真</a:t>
              </a:r>
              <a:endParaRPr/>
            </a:p>
          </p:txBody>
        </p:sp>
        <p:sp>
          <p:nvSpPr>
            <p:cNvPr id="237" name="Google Shape;237;p7"/>
            <p:cNvSpPr txBox="1"/>
            <p:nvPr/>
          </p:nvSpPr>
          <p:spPr>
            <a:xfrm>
              <a:off x="2302045" y="4156575"/>
              <a:ext cx="2252844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術前矯正終了時パノラマ</a:t>
              </a:r>
              <a:r>
                <a:rPr lang="en-US" sz="10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rPr>
                <a:t>X</a:t>
              </a: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線写真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 txBox="1"/>
            <p:nvPr/>
          </p:nvSpPr>
          <p:spPr>
            <a:xfrm>
              <a:off x="2302045" y="6896128"/>
              <a:ext cx="2073213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動的矯正終了時パノラマ</a:t>
              </a:r>
              <a:r>
                <a:rPr lang="en-US" sz="1000" b="0" i="0" u="none">
                  <a:solidFill>
                    <a:schemeClr val="dk1"/>
                  </a:solidFill>
                  <a:latin typeface="Times"/>
                  <a:ea typeface="Times"/>
                  <a:cs typeface="Times"/>
                  <a:sym typeface="Times"/>
                </a:rPr>
                <a:t>X</a:t>
              </a:r>
              <a:r>
                <a:rPr lang="en-US" sz="1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線写真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 txBox="1"/>
            <p:nvPr/>
          </p:nvSpPr>
          <p:spPr>
            <a:xfrm>
              <a:off x="458262" y="185208"/>
              <a:ext cx="704189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MS Mincho"/>
                <a:buNone/>
              </a:pPr>
              <a:r>
                <a:rPr lang="en-US" sz="900" b="0" i="0" u="none">
                  <a:solidFill>
                    <a:schemeClr val="dk1"/>
                  </a:solidFill>
                  <a:latin typeface="MS Mincho"/>
                  <a:ea typeface="MS Mincho"/>
                  <a:cs typeface="MS Mincho"/>
                  <a:sym typeface="MS Mincho"/>
                </a:rPr>
                <a:t>様式A-7-3</a:t>
              </a:r>
              <a:endParaRPr/>
            </a:p>
          </p:txBody>
        </p:sp>
        <p:grpSp>
          <p:nvGrpSpPr>
            <p:cNvPr id="240" name="Google Shape;240;p7"/>
            <p:cNvGrpSpPr/>
            <p:nvPr/>
          </p:nvGrpSpPr>
          <p:grpSpPr>
            <a:xfrm>
              <a:off x="1457012" y="1796520"/>
              <a:ext cx="3942601" cy="7459663"/>
              <a:chOff x="1537829" y="1796520"/>
              <a:chExt cx="3942601" cy="7459663"/>
            </a:xfrm>
          </p:grpSpPr>
          <p:sp>
            <p:nvSpPr>
              <p:cNvPr id="241" name="Google Shape;241;p7"/>
              <p:cNvSpPr txBox="1"/>
              <p:nvPr/>
            </p:nvSpPr>
            <p:spPr>
              <a:xfrm>
                <a:off x="1537829" y="1796520"/>
                <a:ext cx="3942601" cy="20574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7"/>
              <p:cNvSpPr txBox="1"/>
              <p:nvPr/>
            </p:nvSpPr>
            <p:spPr>
              <a:xfrm>
                <a:off x="1537829" y="4474633"/>
                <a:ext cx="3942601" cy="20574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7"/>
              <p:cNvSpPr txBox="1"/>
              <p:nvPr/>
            </p:nvSpPr>
            <p:spPr>
              <a:xfrm>
                <a:off x="1537829" y="7198783"/>
                <a:ext cx="3942601" cy="20574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44" name="Google Shape;244;p7"/>
          <p:cNvSpPr txBox="1"/>
          <p:nvPr/>
        </p:nvSpPr>
        <p:spPr>
          <a:xfrm>
            <a:off x="3614737" y="741362"/>
            <a:ext cx="288131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S Mincho"/>
              <a:buNone/>
            </a:pPr>
            <a:r>
              <a:rPr lang="en-US" sz="1200" b="0" i="0" u="none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申請者氏名_________________________</a:t>
            </a:r>
            <a:r>
              <a:rPr lang="en-US" sz="1200" b="0" i="0" u="sng">
                <a:solidFill>
                  <a:schemeClr val="dk1"/>
                </a:solidFill>
                <a:latin typeface="MS Mincho"/>
                <a:ea typeface="MS Mincho"/>
                <a:cs typeface="MS Mincho"/>
                <a:sym typeface="MS Mincho"/>
              </a:rPr>
              <a:t>　　　　　　</a:t>
            </a:r>
            <a:endParaRPr/>
          </a:p>
        </p:txBody>
      </p:sp>
      <p:sp>
        <p:nvSpPr>
          <p:cNvPr id="245" name="Google Shape;245;p7"/>
          <p:cNvSpPr txBox="1"/>
          <p:nvPr/>
        </p:nvSpPr>
        <p:spPr>
          <a:xfrm>
            <a:off x="4090987" y="123825"/>
            <a:ext cx="2505075" cy="23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entury"/>
              <a:buNone/>
            </a:pPr>
            <a:r>
              <a:rPr lang="en-US" sz="900" b="0" i="0" u="none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　認定医（矯正歯科）選択症例１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プレゼンテーション">
  <a:themeElements>
    <a:clrScheme name="新しいプレゼ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A4 210 x 297 mm</PresentationFormat>
  <Paragraphs>106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MS Gothic</vt:lpstr>
      <vt:lpstr>MS Mincho</vt:lpstr>
      <vt:lpstr>Arial</vt:lpstr>
      <vt:lpstr>Century</vt:lpstr>
      <vt:lpstr>Times</vt:lpstr>
      <vt:lpstr>新しいプレゼンテーション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makoto takeuchi</dc:creator>
  <cp:lastModifiedBy>百年 志賀</cp:lastModifiedBy>
  <cp:revision>1</cp:revision>
  <dcterms:created xsi:type="dcterms:W3CDTF">2011-02-18T12:48:21Z</dcterms:created>
  <dcterms:modified xsi:type="dcterms:W3CDTF">2023-09-27T23:32:49Z</dcterms:modified>
</cp:coreProperties>
</file>