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6858000" cy="990758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6"/>
    <p:restoredTop sz="94674"/>
  </p:normalViewPr>
  <p:slideViewPr>
    <p:cSldViewPr snapToGrid="0" snapToObjects="1">
      <p:cViewPr>
        <p:scale>
          <a:sx n="100" d="100"/>
          <a:sy n="100" d="100"/>
        </p:scale>
        <p:origin x="15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3D595-4C37-5042-948B-C8487E1B57C0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04A52-A65E-1242-A0FB-D0EC3AAF69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375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1E3C0AA-63E3-4A42-BBDD-48650CAF38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7713" indent="-287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093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1313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7168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F1D5C6-3FDB-954F-8307-33AA25E600F9}" type="slidenum">
              <a:rPr lang="en-US" altLang="ja-JP" sz="1200" smtClean="0">
                <a:ea typeface="Osaka" panose="020B0600000000000000" pitchFamily="34" charset="-128"/>
              </a:rPr>
              <a:pPr/>
              <a:t>1</a:t>
            </a:fld>
            <a:endParaRPr lang="en-US" altLang="ja-JP" sz="1200">
              <a:ea typeface="Osaka" panose="020B0600000000000000" pitchFamily="34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0E7A7DD-AD28-E04E-A2C6-E302F24545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868453C-AB2F-5A4D-8A3E-4DE97D8E5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266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1E3C0AA-63E3-4A42-BBDD-48650CAF38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7713" indent="-287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093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1313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7168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F1D5C6-3FDB-954F-8307-33AA25E600F9}" type="slidenum">
              <a:rPr lang="en-US" altLang="ja-JP" sz="1200" smtClean="0">
                <a:ea typeface="Osaka" panose="020B0600000000000000" pitchFamily="34" charset="-128"/>
              </a:rPr>
              <a:pPr/>
              <a:t>2</a:t>
            </a:fld>
            <a:endParaRPr lang="en-US" altLang="ja-JP" sz="1200">
              <a:ea typeface="Osaka" panose="020B0600000000000000" pitchFamily="34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0E7A7DD-AD28-E04E-A2C6-E302F24545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868453C-AB2F-5A4D-8A3E-4DE97D8E5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6016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1E3C0AA-63E3-4A42-BBDD-48650CAF38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7713" indent="-287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093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1313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7168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F1D5C6-3FDB-954F-8307-33AA25E600F9}" type="slidenum">
              <a:rPr lang="en-US" altLang="ja-JP" sz="1200" smtClean="0">
                <a:ea typeface="Osaka" panose="020B0600000000000000" pitchFamily="34" charset="-128"/>
              </a:rPr>
              <a:pPr/>
              <a:t>3</a:t>
            </a:fld>
            <a:endParaRPr lang="en-US" altLang="ja-JP" sz="1200">
              <a:ea typeface="Osaka" panose="020B0600000000000000" pitchFamily="34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0E7A7DD-AD28-E04E-A2C6-E302F24545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868453C-AB2F-5A4D-8A3E-4DE97D8E5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1756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1E3C0AA-63E3-4A42-BBDD-48650CAF38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7713" indent="-287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093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1313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7168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F1D5C6-3FDB-954F-8307-33AA25E600F9}" type="slidenum">
              <a:rPr lang="en-US" altLang="ja-JP" sz="1200" smtClean="0">
                <a:ea typeface="Osaka" panose="020B0600000000000000" pitchFamily="34" charset="-128"/>
              </a:rPr>
              <a:pPr/>
              <a:t>4</a:t>
            </a:fld>
            <a:endParaRPr lang="en-US" altLang="ja-JP" sz="1200">
              <a:ea typeface="Osaka" panose="020B0600000000000000" pitchFamily="34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0E7A7DD-AD28-E04E-A2C6-E302F24545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868453C-AB2F-5A4D-8A3E-4DE97D8E5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2175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1E3C0AA-63E3-4A42-BBDD-48650CAF38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7713" indent="-287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093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1313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7168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F1D5C6-3FDB-954F-8307-33AA25E600F9}" type="slidenum">
              <a:rPr lang="en-US" altLang="ja-JP" sz="1200" smtClean="0">
                <a:ea typeface="Osaka" panose="020B0600000000000000" pitchFamily="34" charset="-128"/>
              </a:rPr>
              <a:pPr/>
              <a:t>5</a:t>
            </a:fld>
            <a:endParaRPr lang="en-US" altLang="ja-JP" sz="1200">
              <a:ea typeface="Osaka" panose="020B0600000000000000" pitchFamily="34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0E7A7DD-AD28-E04E-A2C6-E302F24545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868453C-AB2F-5A4D-8A3E-4DE97D8E5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9230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313-AFDC-B147-B23F-9E8B39129DCD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5B58-E179-D94C-93C0-62ACB78C3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09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313-AFDC-B147-B23F-9E8B39129DCD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5B58-E179-D94C-93C0-62ACB78C3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63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313-AFDC-B147-B23F-9E8B39129DCD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5B58-E179-D94C-93C0-62ACB78C3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15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313-AFDC-B147-B23F-9E8B39129DCD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5B58-E179-D94C-93C0-62ACB78C3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32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313-AFDC-B147-B23F-9E8B39129DCD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5B58-E179-D94C-93C0-62ACB78C3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80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313-AFDC-B147-B23F-9E8B39129DCD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5B58-E179-D94C-93C0-62ACB78C3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687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313-AFDC-B147-B23F-9E8B39129DCD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5B58-E179-D94C-93C0-62ACB78C3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15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313-AFDC-B147-B23F-9E8B39129DCD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5B58-E179-D94C-93C0-62ACB78C3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70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313-AFDC-B147-B23F-9E8B39129DCD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5B58-E179-D94C-93C0-62ACB78C3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1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313-AFDC-B147-B23F-9E8B39129DCD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5B58-E179-D94C-93C0-62ACB78C3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12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313-AFDC-B147-B23F-9E8B39129DCD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5B58-E179-D94C-93C0-62ACB78C3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94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1D313-AFDC-B147-B23F-9E8B39129DCD}" type="datetimeFigureOut">
              <a:rPr kumimoji="1" lang="ja-JP" altLang="en-US" smtClean="0"/>
              <a:t>2022/10/21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75B58-E179-D94C-93C0-62ACB78C3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07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Text Box 11">
            <a:extLst>
              <a:ext uri="{FF2B5EF4-FFF2-40B4-BE49-F238E27FC236}">
                <a16:creationId xmlns:a16="http://schemas.microsoft.com/office/drawing/2014/main" id="{3D404864-CC79-4640-BFE0-4A2A06C14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650" y="218136"/>
            <a:ext cx="364074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1" dirty="0">
                <a:latin typeface="ＭＳ 明朝" panose="02020609040205080304" pitchFamily="49" charset="-128"/>
                <a:ea typeface="ＭＳ 明朝" panose="02020609040205080304" pitchFamily="49" charset="-128"/>
              </a:rPr>
              <a:t>診療実績報告書（症例写真記録簿） </a:t>
            </a:r>
            <a:r>
              <a:rPr lang="ja-JP" altLang="en-US" sz="1100" b="1" u="sng" dirty="0">
                <a:latin typeface="ＭＳ 明朝" panose="02020609040205080304" pitchFamily="49" charset="-128"/>
                <a:ea typeface="ＭＳ 明朝" panose="02020609040205080304" pitchFamily="49" charset="-128"/>
              </a:rPr>
              <a:t>症例番号：　　　</a:t>
            </a:r>
            <a:endParaRPr lang="ja-JP" altLang="en-US" sz="1100" b="1" u="sng" dirty="0">
              <a:ea typeface="ＭＳ Ｐゴシック" panose="020B0600070205080204" pitchFamily="34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9444C28-57BD-4043-A6ED-6BB3EF5DFB8F}"/>
              </a:ext>
            </a:extLst>
          </p:cNvPr>
          <p:cNvSpPr/>
          <p:nvPr/>
        </p:nvSpPr>
        <p:spPr bwMode="auto">
          <a:xfrm>
            <a:off x="202798" y="7564108"/>
            <a:ext cx="3164400" cy="16812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2291" name="Rectangle 69">
            <a:extLst>
              <a:ext uri="{FF2B5EF4-FFF2-40B4-BE49-F238E27FC236}">
                <a16:creationId xmlns:a16="http://schemas.microsoft.com/office/drawing/2014/main" id="{F3F2B683-407D-354E-ADCE-0E0278C46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68" y="687444"/>
            <a:ext cx="2881773" cy="277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1">
                <a:latin typeface="ＭＳ 明朝" panose="02020609040205080304" pitchFamily="49" charset="-128"/>
                <a:ea typeface="ＭＳ 明朝" panose="02020609040205080304" pitchFamily="49" charset="-128"/>
              </a:rPr>
              <a:t>申請者氏名</a:t>
            </a:r>
            <a:r>
              <a:rPr lang="en-US" altLang="ja-JP" sz="1201" dirty="0">
                <a:latin typeface="ＭＳ 明朝" panose="02020609040205080304" pitchFamily="49" charset="-128"/>
                <a:ea typeface="ＭＳ 明朝" panose="02020609040205080304" pitchFamily="49" charset="-128"/>
              </a:rPr>
              <a:t>_________________________</a:t>
            </a:r>
            <a:r>
              <a:rPr lang="ja-JP" altLang="en-US" sz="1201" u="sng">
                <a:latin typeface="ＭＳ 明朝" panose="02020609040205080304" pitchFamily="49" charset="-128"/>
                <a:ea typeface="ＭＳ 明朝" panose="02020609040205080304" pitchFamily="49" charset="-128"/>
              </a:rPr>
              <a:t>　　　　　　</a:t>
            </a:r>
            <a:endParaRPr lang="en-US" altLang="ja-JP" sz="1201" dirty="0">
              <a:latin typeface="ＭＳ 明朝" panose="02020609040205080304" pitchFamily="49" charset="-128"/>
              <a:ea typeface="ＭＳ 明朝" panose="02020609040205080304" pitchFamily="49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D422E4D-7306-3D4D-8CFD-72741CEABD36}"/>
              </a:ext>
            </a:extLst>
          </p:cNvPr>
          <p:cNvGrpSpPr/>
          <p:nvPr/>
        </p:nvGrpSpPr>
        <p:grpSpPr>
          <a:xfrm>
            <a:off x="380998" y="1243493"/>
            <a:ext cx="5903625" cy="2724279"/>
            <a:chOff x="380998" y="1427698"/>
            <a:chExt cx="5903625" cy="2724279"/>
          </a:xfrm>
        </p:grpSpPr>
        <p:sp>
          <p:nvSpPr>
            <p:cNvPr id="12292" name="Rectangle 11">
              <a:extLst>
                <a:ext uri="{FF2B5EF4-FFF2-40B4-BE49-F238E27FC236}">
                  <a16:creationId xmlns:a16="http://schemas.microsoft.com/office/drawing/2014/main" id="{B2358AA8-7B39-DB44-ABD7-BBF20614E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104" y="1427699"/>
              <a:ext cx="14237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術前側面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</a:t>
              </a: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9764B49C-6A1C-453D-BCEB-9810BFCDC575}"/>
                </a:ext>
              </a:extLst>
            </p:cNvPr>
            <p:cNvSpPr/>
            <p:nvPr/>
          </p:nvSpPr>
          <p:spPr bwMode="auto">
            <a:xfrm>
              <a:off x="380998" y="1703977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2D98F57A-DF2F-E84F-A3F5-7C5F25F0EC95}"/>
                </a:ext>
              </a:extLst>
            </p:cNvPr>
            <p:cNvSpPr/>
            <p:nvPr/>
          </p:nvSpPr>
          <p:spPr bwMode="auto">
            <a:xfrm>
              <a:off x="3476623" y="1685466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D4C64704-78EF-2248-9527-8197C33CF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530" y="1427698"/>
              <a:ext cx="27061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術後側面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線規格写真（術後</a:t>
              </a:r>
              <a:r>
                <a:rPr lang="ja-JP" altLang="en-US" sz="1000" u="sng">
                  <a:ea typeface="ＭＳ 明朝" panose="02020609040205080304" pitchFamily="49" charset="-128"/>
                </a:rPr>
                <a:t>　年　か月　</a:t>
              </a:r>
              <a:r>
                <a:rPr lang="ja-JP" altLang="en-US" sz="1000">
                  <a:ea typeface="ＭＳ 明朝" panose="02020609040205080304" pitchFamily="49" charset="-128"/>
                </a:rPr>
                <a:t>）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F3CE741-3D49-5844-9A65-AC77DEA5E7D3}"/>
              </a:ext>
            </a:extLst>
          </p:cNvPr>
          <p:cNvGrpSpPr/>
          <p:nvPr/>
        </p:nvGrpSpPr>
        <p:grpSpPr>
          <a:xfrm>
            <a:off x="380998" y="4181669"/>
            <a:ext cx="5903625" cy="2714754"/>
            <a:chOff x="380998" y="1437223"/>
            <a:chExt cx="5903625" cy="2714754"/>
          </a:xfrm>
        </p:grpSpPr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D1D1E1E4-C48E-B747-B64D-682AC9D6A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104" y="1437224"/>
              <a:ext cx="14237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術前正面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</a:t>
              </a: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67B86A20-4FAF-764F-A92A-DF4781FBE7B5}"/>
                </a:ext>
              </a:extLst>
            </p:cNvPr>
            <p:cNvSpPr/>
            <p:nvPr/>
          </p:nvSpPr>
          <p:spPr bwMode="auto">
            <a:xfrm>
              <a:off x="380998" y="1703977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71C51EEE-2C39-FF4C-AC52-07D47A8EFA6D}"/>
                </a:ext>
              </a:extLst>
            </p:cNvPr>
            <p:cNvSpPr/>
            <p:nvPr/>
          </p:nvSpPr>
          <p:spPr bwMode="auto">
            <a:xfrm>
              <a:off x="3476623" y="1685466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23" name="Rectangle 11">
              <a:extLst>
                <a:ext uri="{FF2B5EF4-FFF2-40B4-BE49-F238E27FC236}">
                  <a16:creationId xmlns:a16="http://schemas.microsoft.com/office/drawing/2014/main" id="{F60A58A6-F0E7-C646-BFF5-CE68A3C09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529" y="1437223"/>
              <a:ext cx="27061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術後正面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線規格写真（術後</a:t>
              </a:r>
              <a:r>
                <a:rPr lang="ja-JP" altLang="en-US" sz="1000" u="sng">
                  <a:ea typeface="ＭＳ 明朝" panose="02020609040205080304" pitchFamily="49" charset="-128"/>
                </a:rPr>
                <a:t>　年　か月　</a:t>
              </a:r>
              <a:r>
                <a:rPr lang="ja-JP" altLang="en-US" sz="1000">
                  <a:ea typeface="ＭＳ 明朝" panose="02020609040205080304" pitchFamily="49" charset="-128"/>
                </a:rPr>
                <a:t>）</a:t>
              </a:r>
            </a:p>
          </p:txBody>
        </p:sp>
      </p:grpSp>
      <p:sp>
        <p:nvSpPr>
          <p:cNvPr id="27" name="Rectangle 11">
            <a:extLst>
              <a:ext uri="{FF2B5EF4-FFF2-40B4-BE49-F238E27FC236}">
                <a16:creationId xmlns:a16="http://schemas.microsoft.com/office/drawing/2014/main" id="{89D44DDC-D80D-8F4A-B345-49114A493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04" y="7317887"/>
            <a:ext cx="14237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ea typeface="ＭＳ 明朝" panose="02020609040205080304" pitchFamily="49" charset="-128"/>
              </a:rPr>
              <a:t>術前パノラマ</a:t>
            </a:r>
            <a:r>
              <a:rPr lang="en-US" altLang="ja-JP" sz="1000" dirty="0">
                <a:ea typeface="ＭＳ 明朝" panose="02020609040205080304" pitchFamily="49" charset="-128"/>
              </a:rPr>
              <a:t>X</a:t>
            </a:r>
            <a:r>
              <a:rPr lang="ja-JP" altLang="en-US" sz="1000">
                <a:ea typeface="ＭＳ 明朝" panose="02020609040205080304" pitchFamily="49" charset="-128"/>
              </a:rPr>
              <a:t>線写真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FDB3E17-C9EE-0C44-BA65-99071F74BE07}"/>
              </a:ext>
            </a:extLst>
          </p:cNvPr>
          <p:cNvSpPr/>
          <p:nvPr/>
        </p:nvSpPr>
        <p:spPr bwMode="auto">
          <a:xfrm>
            <a:off x="3476623" y="7564108"/>
            <a:ext cx="3164400" cy="16812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83DDDF5C-6AF2-BA47-A6C5-C70D8B504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5729" y="7317887"/>
            <a:ext cx="27061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1000">
                <a:ea typeface="ＭＳ 明朝" panose="02020609040205080304" pitchFamily="49" charset="-128"/>
              </a:rPr>
              <a:t>術後パノラマ</a:t>
            </a:r>
            <a:r>
              <a:rPr lang="en-US" altLang="ja-JP" sz="1000" dirty="0">
                <a:ea typeface="ＭＳ 明朝" panose="02020609040205080304" pitchFamily="49" charset="-128"/>
              </a:rPr>
              <a:t>X</a:t>
            </a:r>
            <a:r>
              <a:rPr lang="ja-JP" altLang="en-US" sz="1000">
                <a:ea typeface="ＭＳ 明朝" panose="02020609040205080304" pitchFamily="49" charset="-128"/>
              </a:rPr>
              <a:t>線写真（術後</a:t>
            </a:r>
            <a:r>
              <a:rPr lang="ja-JP" altLang="en-US" sz="1000" u="sng">
                <a:ea typeface="ＭＳ 明朝" panose="02020609040205080304" pitchFamily="49" charset="-128"/>
              </a:rPr>
              <a:t>　年　か月　</a:t>
            </a:r>
            <a:r>
              <a:rPr lang="ja-JP" altLang="en-US" sz="1000">
                <a:ea typeface="ＭＳ 明朝" panose="02020609040205080304" pitchFamily="49" charset="-128"/>
              </a:rPr>
              <a:t>）</a:t>
            </a:r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E961E4C9-6277-A053-C271-3D82A91BB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223" y="45882"/>
            <a:ext cx="1031051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認定医 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A-7-2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962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Text Box 11">
            <a:extLst>
              <a:ext uri="{FF2B5EF4-FFF2-40B4-BE49-F238E27FC236}">
                <a16:creationId xmlns:a16="http://schemas.microsoft.com/office/drawing/2014/main" id="{3D404864-CC79-4640-BFE0-4A2A06C14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650" y="218136"/>
            <a:ext cx="364074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1">
                <a:latin typeface="ＭＳ 明朝" panose="02020609040205080304" pitchFamily="49" charset="-128"/>
                <a:ea typeface="ＭＳ 明朝" panose="02020609040205080304" pitchFamily="49" charset="-128"/>
              </a:rPr>
              <a:t>診療実績報告書（症例写真記録簿） </a:t>
            </a:r>
            <a:r>
              <a:rPr lang="ja-JP" altLang="en-US" sz="1100" b="1" u="sng">
                <a:latin typeface="ＭＳ 明朝" panose="02020609040205080304" pitchFamily="49" charset="-128"/>
                <a:ea typeface="ＭＳ 明朝" panose="02020609040205080304" pitchFamily="49" charset="-128"/>
              </a:rPr>
              <a:t>症例番号：　　　</a:t>
            </a:r>
            <a:endParaRPr lang="ja-JP" altLang="en-US" sz="1100" b="1" u="sng">
              <a:ea typeface="ＭＳ Ｐゴシック" panose="020B0600070205080204" pitchFamily="34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9444C28-57BD-4043-A6ED-6BB3EF5DFB8F}"/>
              </a:ext>
            </a:extLst>
          </p:cNvPr>
          <p:cNvSpPr/>
          <p:nvPr/>
        </p:nvSpPr>
        <p:spPr bwMode="auto">
          <a:xfrm>
            <a:off x="202798" y="7564108"/>
            <a:ext cx="3164400" cy="16812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2291" name="Rectangle 69">
            <a:extLst>
              <a:ext uri="{FF2B5EF4-FFF2-40B4-BE49-F238E27FC236}">
                <a16:creationId xmlns:a16="http://schemas.microsoft.com/office/drawing/2014/main" id="{F3F2B683-407D-354E-ADCE-0E0278C46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68" y="687444"/>
            <a:ext cx="2881773" cy="277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1">
                <a:latin typeface="ＭＳ 明朝" panose="02020609040205080304" pitchFamily="49" charset="-128"/>
                <a:ea typeface="ＭＳ 明朝" panose="02020609040205080304" pitchFamily="49" charset="-128"/>
              </a:rPr>
              <a:t>申請者氏名</a:t>
            </a:r>
            <a:r>
              <a:rPr lang="en-US" altLang="ja-JP" sz="1201" dirty="0">
                <a:latin typeface="ＭＳ 明朝" panose="02020609040205080304" pitchFamily="49" charset="-128"/>
                <a:ea typeface="ＭＳ 明朝" panose="02020609040205080304" pitchFamily="49" charset="-128"/>
              </a:rPr>
              <a:t>_________________________</a:t>
            </a:r>
            <a:r>
              <a:rPr lang="ja-JP" altLang="en-US" sz="1201" u="sng">
                <a:latin typeface="ＭＳ 明朝" panose="02020609040205080304" pitchFamily="49" charset="-128"/>
                <a:ea typeface="ＭＳ 明朝" panose="02020609040205080304" pitchFamily="49" charset="-128"/>
              </a:rPr>
              <a:t>　　　　　　</a:t>
            </a:r>
            <a:endParaRPr lang="en-US" altLang="ja-JP" sz="1201" dirty="0">
              <a:latin typeface="ＭＳ 明朝" panose="02020609040205080304" pitchFamily="49" charset="-128"/>
              <a:ea typeface="ＭＳ 明朝" panose="02020609040205080304" pitchFamily="49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D422E4D-7306-3D4D-8CFD-72741CEABD36}"/>
              </a:ext>
            </a:extLst>
          </p:cNvPr>
          <p:cNvGrpSpPr/>
          <p:nvPr/>
        </p:nvGrpSpPr>
        <p:grpSpPr>
          <a:xfrm>
            <a:off x="380998" y="1243493"/>
            <a:ext cx="5903625" cy="2724279"/>
            <a:chOff x="380998" y="1427698"/>
            <a:chExt cx="5903625" cy="2724279"/>
          </a:xfrm>
        </p:grpSpPr>
        <p:sp>
          <p:nvSpPr>
            <p:cNvPr id="12292" name="Rectangle 11">
              <a:extLst>
                <a:ext uri="{FF2B5EF4-FFF2-40B4-BE49-F238E27FC236}">
                  <a16:creationId xmlns:a16="http://schemas.microsoft.com/office/drawing/2014/main" id="{B2358AA8-7B39-DB44-ABD7-BBF20614E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104" y="1427699"/>
              <a:ext cx="14237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術前側面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</a:t>
              </a: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9764B49C-6A1C-453D-BCEB-9810BFCDC575}"/>
                </a:ext>
              </a:extLst>
            </p:cNvPr>
            <p:cNvSpPr/>
            <p:nvPr/>
          </p:nvSpPr>
          <p:spPr bwMode="auto">
            <a:xfrm>
              <a:off x="380998" y="1703977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2D98F57A-DF2F-E84F-A3F5-7C5F25F0EC95}"/>
                </a:ext>
              </a:extLst>
            </p:cNvPr>
            <p:cNvSpPr/>
            <p:nvPr/>
          </p:nvSpPr>
          <p:spPr bwMode="auto">
            <a:xfrm>
              <a:off x="3476623" y="1685466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D4C64704-78EF-2248-9527-8197C33CF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530" y="1427698"/>
              <a:ext cx="27061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術後側面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線規格写真（術後</a:t>
              </a:r>
              <a:r>
                <a:rPr lang="ja-JP" altLang="en-US" sz="1000" u="sng">
                  <a:ea typeface="ＭＳ 明朝" panose="02020609040205080304" pitchFamily="49" charset="-128"/>
                </a:rPr>
                <a:t>　年　か月　</a:t>
              </a:r>
              <a:r>
                <a:rPr lang="ja-JP" altLang="en-US" sz="1000">
                  <a:ea typeface="ＭＳ 明朝" panose="02020609040205080304" pitchFamily="49" charset="-128"/>
                </a:rPr>
                <a:t>）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F3CE741-3D49-5844-9A65-AC77DEA5E7D3}"/>
              </a:ext>
            </a:extLst>
          </p:cNvPr>
          <p:cNvGrpSpPr/>
          <p:nvPr/>
        </p:nvGrpSpPr>
        <p:grpSpPr>
          <a:xfrm>
            <a:off x="380998" y="4181669"/>
            <a:ext cx="5903625" cy="2714754"/>
            <a:chOff x="380998" y="1437223"/>
            <a:chExt cx="5903625" cy="2714754"/>
          </a:xfrm>
        </p:grpSpPr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D1D1E1E4-C48E-B747-B64D-682AC9D6A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104" y="1437224"/>
              <a:ext cx="14237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術前正面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</a:t>
              </a: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67B86A20-4FAF-764F-A92A-DF4781FBE7B5}"/>
                </a:ext>
              </a:extLst>
            </p:cNvPr>
            <p:cNvSpPr/>
            <p:nvPr/>
          </p:nvSpPr>
          <p:spPr bwMode="auto">
            <a:xfrm>
              <a:off x="380998" y="1703977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71C51EEE-2C39-FF4C-AC52-07D47A8EFA6D}"/>
                </a:ext>
              </a:extLst>
            </p:cNvPr>
            <p:cNvSpPr/>
            <p:nvPr/>
          </p:nvSpPr>
          <p:spPr bwMode="auto">
            <a:xfrm>
              <a:off x="3476623" y="1685466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23" name="Rectangle 11">
              <a:extLst>
                <a:ext uri="{FF2B5EF4-FFF2-40B4-BE49-F238E27FC236}">
                  <a16:creationId xmlns:a16="http://schemas.microsoft.com/office/drawing/2014/main" id="{F60A58A6-F0E7-C646-BFF5-CE68A3C09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529" y="1437223"/>
              <a:ext cx="27061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術後正面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線規格写真（術後</a:t>
              </a:r>
              <a:r>
                <a:rPr lang="ja-JP" altLang="en-US" sz="1000" u="sng">
                  <a:ea typeface="ＭＳ 明朝" panose="02020609040205080304" pitchFamily="49" charset="-128"/>
                </a:rPr>
                <a:t>　年　か月　</a:t>
              </a:r>
              <a:r>
                <a:rPr lang="ja-JP" altLang="en-US" sz="1000">
                  <a:ea typeface="ＭＳ 明朝" panose="02020609040205080304" pitchFamily="49" charset="-128"/>
                </a:rPr>
                <a:t>）</a:t>
              </a:r>
            </a:p>
          </p:txBody>
        </p:sp>
      </p:grpSp>
      <p:sp>
        <p:nvSpPr>
          <p:cNvPr id="27" name="Rectangle 11">
            <a:extLst>
              <a:ext uri="{FF2B5EF4-FFF2-40B4-BE49-F238E27FC236}">
                <a16:creationId xmlns:a16="http://schemas.microsoft.com/office/drawing/2014/main" id="{89D44DDC-D80D-8F4A-B345-49114A493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04" y="7317887"/>
            <a:ext cx="14237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ea typeface="ＭＳ 明朝" panose="02020609040205080304" pitchFamily="49" charset="-128"/>
              </a:rPr>
              <a:t>術前パノラマ</a:t>
            </a:r>
            <a:r>
              <a:rPr lang="en-US" altLang="ja-JP" sz="1000" dirty="0">
                <a:ea typeface="ＭＳ 明朝" panose="02020609040205080304" pitchFamily="49" charset="-128"/>
              </a:rPr>
              <a:t>X</a:t>
            </a:r>
            <a:r>
              <a:rPr lang="ja-JP" altLang="en-US" sz="1000">
                <a:ea typeface="ＭＳ 明朝" panose="02020609040205080304" pitchFamily="49" charset="-128"/>
              </a:rPr>
              <a:t>線写真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FDB3E17-C9EE-0C44-BA65-99071F74BE07}"/>
              </a:ext>
            </a:extLst>
          </p:cNvPr>
          <p:cNvSpPr/>
          <p:nvPr/>
        </p:nvSpPr>
        <p:spPr bwMode="auto">
          <a:xfrm>
            <a:off x="3476623" y="7564108"/>
            <a:ext cx="3164400" cy="16812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83DDDF5C-6AF2-BA47-A6C5-C70D8B504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5729" y="7317887"/>
            <a:ext cx="27061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1000">
                <a:ea typeface="ＭＳ 明朝" panose="02020609040205080304" pitchFamily="49" charset="-128"/>
              </a:rPr>
              <a:t>術後パノラマ</a:t>
            </a:r>
            <a:r>
              <a:rPr lang="en-US" altLang="ja-JP" sz="1000" dirty="0">
                <a:ea typeface="ＭＳ 明朝" panose="02020609040205080304" pitchFamily="49" charset="-128"/>
              </a:rPr>
              <a:t>X</a:t>
            </a:r>
            <a:r>
              <a:rPr lang="ja-JP" altLang="en-US" sz="1000">
                <a:ea typeface="ＭＳ 明朝" panose="02020609040205080304" pitchFamily="49" charset="-128"/>
              </a:rPr>
              <a:t>線写真（術後</a:t>
            </a:r>
            <a:r>
              <a:rPr lang="ja-JP" altLang="en-US" sz="1000" u="sng">
                <a:ea typeface="ＭＳ 明朝" panose="02020609040205080304" pitchFamily="49" charset="-128"/>
              </a:rPr>
              <a:t>　年　か月　</a:t>
            </a:r>
            <a:r>
              <a:rPr lang="ja-JP" altLang="en-US" sz="1000">
                <a:ea typeface="ＭＳ 明朝" panose="02020609040205080304" pitchFamily="49" charset="-128"/>
              </a:rPr>
              <a:t>）</a:t>
            </a:r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8DAC7C1C-5838-DA78-F9F7-2AEC04390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223" y="45882"/>
            <a:ext cx="1031051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認定医 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A-7-2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012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Text Box 11">
            <a:extLst>
              <a:ext uri="{FF2B5EF4-FFF2-40B4-BE49-F238E27FC236}">
                <a16:creationId xmlns:a16="http://schemas.microsoft.com/office/drawing/2014/main" id="{3D404864-CC79-4640-BFE0-4A2A06C14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650" y="218136"/>
            <a:ext cx="364074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1">
                <a:latin typeface="ＭＳ 明朝" panose="02020609040205080304" pitchFamily="49" charset="-128"/>
                <a:ea typeface="ＭＳ 明朝" panose="02020609040205080304" pitchFamily="49" charset="-128"/>
              </a:rPr>
              <a:t>診療実績報告書（症例写真記録簿） </a:t>
            </a:r>
            <a:r>
              <a:rPr lang="ja-JP" altLang="en-US" sz="1100" b="1" u="sng">
                <a:latin typeface="ＭＳ 明朝" panose="02020609040205080304" pitchFamily="49" charset="-128"/>
                <a:ea typeface="ＭＳ 明朝" panose="02020609040205080304" pitchFamily="49" charset="-128"/>
              </a:rPr>
              <a:t>症例番号：　　　</a:t>
            </a:r>
            <a:endParaRPr lang="ja-JP" altLang="en-US" sz="1100" b="1" u="sng">
              <a:ea typeface="ＭＳ Ｐゴシック" panose="020B0600070205080204" pitchFamily="34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9444C28-57BD-4043-A6ED-6BB3EF5DFB8F}"/>
              </a:ext>
            </a:extLst>
          </p:cNvPr>
          <p:cNvSpPr/>
          <p:nvPr/>
        </p:nvSpPr>
        <p:spPr bwMode="auto">
          <a:xfrm>
            <a:off x="202798" y="7564108"/>
            <a:ext cx="3164400" cy="16812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2291" name="Rectangle 69">
            <a:extLst>
              <a:ext uri="{FF2B5EF4-FFF2-40B4-BE49-F238E27FC236}">
                <a16:creationId xmlns:a16="http://schemas.microsoft.com/office/drawing/2014/main" id="{F3F2B683-407D-354E-ADCE-0E0278C46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68" y="687444"/>
            <a:ext cx="2881773" cy="277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1">
                <a:latin typeface="ＭＳ 明朝" panose="02020609040205080304" pitchFamily="49" charset="-128"/>
                <a:ea typeface="ＭＳ 明朝" panose="02020609040205080304" pitchFamily="49" charset="-128"/>
              </a:rPr>
              <a:t>申請者氏名</a:t>
            </a:r>
            <a:r>
              <a:rPr lang="en-US" altLang="ja-JP" sz="1201" dirty="0">
                <a:latin typeface="ＭＳ 明朝" panose="02020609040205080304" pitchFamily="49" charset="-128"/>
                <a:ea typeface="ＭＳ 明朝" panose="02020609040205080304" pitchFamily="49" charset="-128"/>
              </a:rPr>
              <a:t>_________________________</a:t>
            </a:r>
            <a:r>
              <a:rPr lang="ja-JP" altLang="en-US" sz="1201" u="sng">
                <a:latin typeface="ＭＳ 明朝" panose="02020609040205080304" pitchFamily="49" charset="-128"/>
                <a:ea typeface="ＭＳ 明朝" panose="02020609040205080304" pitchFamily="49" charset="-128"/>
              </a:rPr>
              <a:t>　　　　　　</a:t>
            </a:r>
            <a:endParaRPr lang="en-US" altLang="ja-JP" sz="1201" dirty="0">
              <a:latin typeface="ＭＳ 明朝" panose="02020609040205080304" pitchFamily="49" charset="-128"/>
              <a:ea typeface="ＭＳ 明朝" panose="02020609040205080304" pitchFamily="49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D422E4D-7306-3D4D-8CFD-72741CEABD36}"/>
              </a:ext>
            </a:extLst>
          </p:cNvPr>
          <p:cNvGrpSpPr/>
          <p:nvPr/>
        </p:nvGrpSpPr>
        <p:grpSpPr>
          <a:xfrm>
            <a:off x="380998" y="1243493"/>
            <a:ext cx="5903625" cy="2724279"/>
            <a:chOff x="380998" y="1427698"/>
            <a:chExt cx="5903625" cy="2724279"/>
          </a:xfrm>
        </p:grpSpPr>
        <p:sp>
          <p:nvSpPr>
            <p:cNvPr id="12292" name="Rectangle 11">
              <a:extLst>
                <a:ext uri="{FF2B5EF4-FFF2-40B4-BE49-F238E27FC236}">
                  <a16:creationId xmlns:a16="http://schemas.microsoft.com/office/drawing/2014/main" id="{B2358AA8-7B39-DB44-ABD7-BBF20614E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104" y="1427699"/>
              <a:ext cx="14237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術前側面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</a:t>
              </a: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9764B49C-6A1C-453D-BCEB-9810BFCDC575}"/>
                </a:ext>
              </a:extLst>
            </p:cNvPr>
            <p:cNvSpPr/>
            <p:nvPr/>
          </p:nvSpPr>
          <p:spPr bwMode="auto">
            <a:xfrm>
              <a:off x="380998" y="1703977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2D98F57A-DF2F-E84F-A3F5-7C5F25F0EC95}"/>
                </a:ext>
              </a:extLst>
            </p:cNvPr>
            <p:cNvSpPr/>
            <p:nvPr/>
          </p:nvSpPr>
          <p:spPr bwMode="auto">
            <a:xfrm>
              <a:off x="3476623" y="1685466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D4C64704-78EF-2248-9527-8197C33CF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529" y="1427698"/>
              <a:ext cx="27061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術後側面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線規格写真（術後</a:t>
              </a:r>
              <a:r>
                <a:rPr lang="ja-JP" altLang="en-US" sz="1000" u="sng">
                  <a:ea typeface="ＭＳ 明朝" panose="02020609040205080304" pitchFamily="49" charset="-128"/>
                </a:rPr>
                <a:t>　年　か月　</a:t>
              </a:r>
              <a:r>
                <a:rPr lang="ja-JP" altLang="en-US" sz="1000">
                  <a:ea typeface="ＭＳ 明朝" panose="02020609040205080304" pitchFamily="49" charset="-128"/>
                </a:rPr>
                <a:t>）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F3CE741-3D49-5844-9A65-AC77DEA5E7D3}"/>
              </a:ext>
            </a:extLst>
          </p:cNvPr>
          <p:cNvGrpSpPr/>
          <p:nvPr/>
        </p:nvGrpSpPr>
        <p:grpSpPr>
          <a:xfrm>
            <a:off x="380998" y="4181669"/>
            <a:ext cx="5903625" cy="2714754"/>
            <a:chOff x="380998" y="1437223"/>
            <a:chExt cx="5903625" cy="2714754"/>
          </a:xfrm>
        </p:grpSpPr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D1D1E1E4-C48E-B747-B64D-682AC9D6A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104" y="1437224"/>
              <a:ext cx="14237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術前正面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</a:t>
              </a: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67B86A20-4FAF-764F-A92A-DF4781FBE7B5}"/>
                </a:ext>
              </a:extLst>
            </p:cNvPr>
            <p:cNvSpPr/>
            <p:nvPr/>
          </p:nvSpPr>
          <p:spPr bwMode="auto">
            <a:xfrm>
              <a:off x="380998" y="1703977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71C51EEE-2C39-FF4C-AC52-07D47A8EFA6D}"/>
                </a:ext>
              </a:extLst>
            </p:cNvPr>
            <p:cNvSpPr/>
            <p:nvPr/>
          </p:nvSpPr>
          <p:spPr bwMode="auto">
            <a:xfrm>
              <a:off x="3476623" y="1685466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23" name="Rectangle 11">
              <a:extLst>
                <a:ext uri="{FF2B5EF4-FFF2-40B4-BE49-F238E27FC236}">
                  <a16:creationId xmlns:a16="http://schemas.microsoft.com/office/drawing/2014/main" id="{F60A58A6-F0E7-C646-BFF5-CE68A3C09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528" y="1437223"/>
              <a:ext cx="27061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術後正面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線規格写真（術後</a:t>
              </a:r>
              <a:r>
                <a:rPr lang="ja-JP" altLang="en-US" sz="1000" u="sng">
                  <a:ea typeface="ＭＳ 明朝" panose="02020609040205080304" pitchFamily="49" charset="-128"/>
                </a:rPr>
                <a:t>　年　か月　</a:t>
              </a:r>
              <a:r>
                <a:rPr lang="ja-JP" altLang="en-US" sz="1000">
                  <a:ea typeface="ＭＳ 明朝" panose="02020609040205080304" pitchFamily="49" charset="-128"/>
                </a:rPr>
                <a:t>）</a:t>
              </a:r>
            </a:p>
          </p:txBody>
        </p:sp>
      </p:grpSp>
      <p:sp>
        <p:nvSpPr>
          <p:cNvPr id="27" name="Rectangle 11">
            <a:extLst>
              <a:ext uri="{FF2B5EF4-FFF2-40B4-BE49-F238E27FC236}">
                <a16:creationId xmlns:a16="http://schemas.microsoft.com/office/drawing/2014/main" id="{89D44DDC-D80D-8F4A-B345-49114A493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04" y="7317887"/>
            <a:ext cx="14237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ea typeface="ＭＳ 明朝" panose="02020609040205080304" pitchFamily="49" charset="-128"/>
              </a:rPr>
              <a:t>術前パノラマ</a:t>
            </a:r>
            <a:r>
              <a:rPr lang="en-US" altLang="ja-JP" sz="1000" dirty="0">
                <a:ea typeface="ＭＳ 明朝" panose="02020609040205080304" pitchFamily="49" charset="-128"/>
              </a:rPr>
              <a:t>X</a:t>
            </a:r>
            <a:r>
              <a:rPr lang="ja-JP" altLang="en-US" sz="1000">
                <a:ea typeface="ＭＳ 明朝" panose="02020609040205080304" pitchFamily="49" charset="-128"/>
              </a:rPr>
              <a:t>線写真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FDB3E17-C9EE-0C44-BA65-99071F74BE07}"/>
              </a:ext>
            </a:extLst>
          </p:cNvPr>
          <p:cNvSpPr/>
          <p:nvPr/>
        </p:nvSpPr>
        <p:spPr bwMode="auto">
          <a:xfrm>
            <a:off x="3476623" y="7564108"/>
            <a:ext cx="3164400" cy="16812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83DDDF5C-6AF2-BA47-A6C5-C70D8B504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5728" y="7317887"/>
            <a:ext cx="27061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1000">
                <a:ea typeface="ＭＳ 明朝" panose="02020609040205080304" pitchFamily="49" charset="-128"/>
              </a:rPr>
              <a:t>術後パノラマ</a:t>
            </a:r>
            <a:r>
              <a:rPr lang="en-US" altLang="ja-JP" sz="1000" dirty="0">
                <a:ea typeface="ＭＳ 明朝" panose="02020609040205080304" pitchFamily="49" charset="-128"/>
              </a:rPr>
              <a:t>X</a:t>
            </a:r>
            <a:r>
              <a:rPr lang="ja-JP" altLang="en-US" sz="1000">
                <a:ea typeface="ＭＳ 明朝" panose="02020609040205080304" pitchFamily="49" charset="-128"/>
              </a:rPr>
              <a:t>線写真（術後</a:t>
            </a:r>
            <a:r>
              <a:rPr lang="ja-JP" altLang="en-US" sz="1000" u="sng">
                <a:ea typeface="ＭＳ 明朝" panose="02020609040205080304" pitchFamily="49" charset="-128"/>
              </a:rPr>
              <a:t>　年　か月　</a:t>
            </a:r>
            <a:r>
              <a:rPr lang="ja-JP" altLang="en-US" sz="1000">
                <a:ea typeface="ＭＳ 明朝" panose="02020609040205080304" pitchFamily="49" charset="-128"/>
              </a:rPr>
              <a:t>）</a:t>
            </a:r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93CB5943-D0D1-2AFF-B0A5-42501B5E8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223" y="45882"/>
            <a:ext cx="1031051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認定医 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A-7-2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271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Text Box 11">
            <a:extLst>
              <a:ext uri="{FF2B5EF4-FFF2-40B4-BE49-F238E27FC236}">
                <a16:creationId xmlns:a16="http://schemas.microsoft.com/office/drawing/2014/main" id="{3D404864-CC79-4640-BFE0-4A2A06C14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650" y="218136"/>
            <a:ext cx="364074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1">
                <a:latin typeface="ＭＳ 明朝" panose="02020609040205080304" pitchFamily="49" charset="-128"/>
                <a:ea typeface="ＭＳ 明朝" panose="02020609040205080304" pitchFamily="49" charset="-128"/>
              </a:rPr>
              <a:t>診療実績報告書（症例写真記録簿） </a:t>
            </a:r>
            <a:r>
              <a:rPr lang="ja-JP" altLang="en-US" sz="1100" b="1" u="sng">
                <a:latin typeface="ＭＳ 明朝" panose="02020609040205080304" pitchFamily="49" charset="-128"/>
                <a:ea typeface="ＭＳ 明朝" panose="02020609040205080304" pitchFamily="49" charset="-128"/>
              </a:rPr>
              <a:t>症例番号：　　　</a:t>
            </a:r>
            <a:endParaRPr lang="ja-JP" altLang="en-US" sz="1100" b="1" u="sng">
              <a:ea typeface="ＭＳ Ｐゴシック" panose="020B0600070205080204" pitchFamily="34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9444C28-57BD-4043-A6ED-6BB3EF5DFB8F}"/>
              </a:ext>
            </a:extLst>
          </p:cNvPr>
          <p:cNvSpPr/>
          <p:nvPr/>
        </p:nvSpPr>
        <p:spPr bwMode="auto">
          <a:xfrm>
            <a:off x="202798" y="7564108"/>
            <a:ext cx="3164400" cy="16812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2291" name="Rectangle 69">
            <a:extLst>
              <a:ext uri="{FF2B5EF4-FFF2-40B4-BE49-F238E27FC236}">
                <a16:creationId xmlns:a16="http://schemas.microsoft.com/office/drawing/2014/main" id="{F3F2B683-407D-354E-ADCE-0E0278C46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68" y="687444"/>
            <a:ext cx="2881773" cy="277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1">
                <a:latin typeface="ＭＳ 明朝" panose="02020609040205080304" pitchFamily="49" charset="-128"/>
                <a:ea typeface="ＭＳ 明朝" panose="02020609040205080304" pitchFamily="49" charset="-128"/>
              </a:rPr>
              <a:t>申請者氏名</a:t>
            </a:r>
            <a:r>
              <a:rPr lang="en-US" altLang="ja-JP" sz="1201" dirty="0">
                <a:latin typeface="ＭＳ 明朝" panose="02020609040205080304" pitchFamily="49" charset="-128"/>
                <a:ea typeface="ＭＳ 明朝" panose="02020609040205080304" pitchFamily="49" charset="-128"/>
              </a:rPr>
              <a:t>_________________________</a:t>
            </a:r>
            <a:r>
              <a:rPr lang="ja-JP" altLang="en-US" sz="1201" u="sng">
                <a:latin typeface="ＭＳ 明朝" panose="02020609040205080304" pitchFamily="49" charset="-128"/>
                <a:ea typeface="ＭＳ 明朝" panose="02020609040205080304" pitchFamily="49" charset="-128"/>
              </a:rPr>
              <a:t>　　　　　　</a:t>
            </a:r>
            <a:endParaRPr lang="en-US" altLang="ja-JP" sz="1201" dirty="0">
              <a:latin typeface="ＭＳ 明朝" panose="02020609040205080304" pitchFamily="49" charset="-128"/>
              <a:ea typeface="ＭＳ 明朝" panose="02020609040205080304" pitchFamily="49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D422E4D-7306-3D4D-8CFD-72741CEABD36}"/>
              </a:ext>
            </a:extLst>
          </p:cNvPr>
          <p:cNvGrpSpPr/>
          <p:nvPr/>
        </p:nvGrpSpPr>
        <p:grpSpPr>
          <a:xfrm>
            <a:off x="380998" y="1243493"/>
            <a:ext cx="5903625" cy="2724279"/>
            <a:chOff x="380998" y="1427698"/>
            <a:chExt cx="5903625" cy="2724279"/>
          </a:xfrm>
        </p:grpSpPr>
        <p:sp>
          <p:nvSpPr>
            <p:cNvPr id="12292" name="Rectangle 11">
              <a:extLst>
                <a:ext uri="{FF2B5EF4-FFF2-40B4-BE49-F238E27FC236}">
                  <a16:creationId xmlns:a16="http://schemas.microsoft.com/office/drawing/2014/main" id="{B2358AA8-7B39-DB44-ABD7-BBF20614E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104" y="1427699"/>
              <a:ext cx="14237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術前側面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</a:t>
              </a: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9764B49C-6A1C-453D-BCEB-9810BFCDC575}"/>
                </a:ext>
              </a:extLst>
            </p:cNvPr>
            <p:cNvSpPr/>
            <p:nvPr/>
          </p:nvSpPr>
          <p:spPr bwMode="auto">
            <a:xfrm>
              <a:off x="380998" y="1703977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2D98F57A-DF2F-E84F-A3F5-7C5F25F0EC95}"/>
                </a:ext>
              </a:extLst>
            </p:cNvPr>
            <p:cNvSpPr/>
            <p:nvPr/>
          </p:nvSpPr>
          <p:spPr bwMode="auto">
            <a:xfrm>
              <a:off x="3476623" y="1685466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D4C64704-78EF-2248-9527-8197C33CF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530" y="1427698"/>
              <a:ext cx="27061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術後側面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線規格写真（術後</a:t>
              </a:r>
              <a:r>
                <a:rPr lang="ja-JP" altLang="en-US" sz="1000" u="sng">
                  <a:ea typeface="ＭＳ 明朝" panose="02020609040205080304" pitchFamily="49" charset="-128"/>
                </a:rPr>
                <a:t>　年　か月　</a:t>
              </a:r>
              <a:r>
                <a:rPr lang="ja-JP" altLang="en-US" sz="1000">
                  <a:ea typeface="ＭＳ 明朝" panose="02020609040205080304" pitchFamily="49" charset="-128"/>
                </a:rPr>
                <a:t>）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F3CE741-3D49-5844-9A65-AC77DEA5E7D3}"/>
              </a:ext>
            </a:extLst>
          </p:cNvPr>
          <p:cNvGrpSpPr/>
          <p:nvPr/>
        </p:nvGrpSpPr>
        <p:grpSpPr>
          <a:xfrm>
            <a:off x="380998" y="4181669"/>
            <a:ext cx="5903625" cy="2714754"/>
            <a:chOff x="380998" y="1437223"/>
            <a:chExt cx="5903625" cy="2714754"/>
          </a:xfrm>
        </p:grpSpPr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D1D1E1E4-C48E-B747-B64D-682AC9D6A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104" y="1437224"/>
              <a:ext cx="14237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術前正面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</a:t>
              </a: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67B86A20-4FAF-764F-A92A-DF4781FBE7B5}"/>
                </a:ext>
              </a:extLst>
            </p:cNvPr>
            <p:cNvSpPr/>
            <p:nvPr/>
          </p:nvSpPr>
          <p:spPr bwMode="auto">
            <a:xfrm>
              <a:off x="380998" y="1703977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71C51EEE-2C39-FF4C-AC52-07D47A8EFA6D}"/>
                </a:ext>
              </a:extLst>
            </p:cNvPr>
            <p:cNvSpPr/>
            <p:nvPr/>
          </p:nvSpPr>
          <p:spPr bwMode="auto">
            <a:xfrm>
              <a:off x="3476623" y="1685466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23" name="Rectangle 11">
              <a:extLst>
                <a:ext uri="{FF2B5EF4-FFF2-40B4-BE49-F238E27FC236}">
                  <a16:creationId xmlns:a16="http://schemas.microsoft.com/office/drawing/2014/main" id="{F60A58A6-F0E7-C646-BFF5-CE68A3C09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528" y="1437223"/>
              <a:ext cx="27061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術後正面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線規格写真（術後</a:t>
              </a:r>
              <a:r>
                <a:rPr lang="ja-JP" altLang="en-US" sz="1000" u="sng">
                  <a:ea typeface="ＭＳ 明朝" panose="02020609040205080304" pitchFamily="49" charset="-128"/>
                </a:rPr>
                <a:t>　年　か月　</a:t>
              </a:r>
              <a:r>
                <a:rPr lang="ja-JP" altLang="en-US" sz="1000">
                  <a:ea typeface="ＭＳ 明朝" panose="02020609040205080304" pitchFamily="49" charset="-128"/>
                </a:rPr>
                <a:t>）</a:t>
              </a:r>
            </a:p>
          </p:txBody>
        </p:sp>
      </p:grpSp>
      <p:sp>
        <p:nvSpPr>
          <p:cNvPr id="27" name="Rectangle 11">
            <a:extLst>
              <a:ext uri="{FF2B5EF4-FFF2-40B4-BE49-F238E27FC236}">
                <a16:creationId xmlns:a16="http://schemas.microsoft.com/office/drawing/2014/main" id="{89D44DDC-D80D-8F4A-B345-49114A493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04" y="7317887"/>
            <a:ext cx="14237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ea typeface="ＭＳ 明朝" panose="02020609040205080304" pitchFamily="49" charset="-128"/>
              </a:rPr>
              <a:t>術前パノラマ</a:t>
            </a:r>
            <a:r>
              <a:rPr lang="en-US" altLang="ja-JP" sz="1000" dirty="0">
                <a:ea typeface="ＭＳ 明朝" panose="02020609040205080304" pitchFamily="49" charset="-128"/>
              </a:rPr>
              <a:t>X</a:t>
            </a:r>
            <a:r>
              <a:rPr lang="ja-JP" altLang="en-US" sz="1000">
                <a:ea typeface="ＭＳ 明朝" panose="02020609040205080304" pitchFamily="49" charset="-128"/>
              </a:rPr>
              <a:t>線写真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FDB3E17-C9EE-0C44-BA65-99071F74BE07}"/>
              </a:ext>
            </a:extLst>
          </p:cNvPr>
          <p:cNvSpPr/>
          <p:nvPr/>
        </p:nvSpPr>
        <p:spPr bwMode="auto">
          <a:xfrm>
            <a:off x="3476623" y="7564108"/>
            <a:ext cx="3164400" cy="16812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83DDDF5C-6AF2-BA47-A6C5-C70D8B504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5729" y="7317887"/>
            <a:ext cx="27061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1000">
                <a:ea typeface="ＭＳ 明朝" panose="02020609040205080304" pitchFamily="49" charset="-128"/>
              </a:rPr>
              <a:t>術後パノラマ</a:t>
            </a:r>
            <a:r>
              <a:rPr lang="en-US" altLang="ja-JP" sz="1000" dirty="0">
                <a:ea typeface="ＭＳ 明朝" panose="02020609040205080304" pitchFamily="49" charset="-128"/>
              </a:rPr>
              <a:t>X</a:t>
            </a:r>
            <a:r>
              <a:rPr lang="ja-JP" altLang="en-US" sz="1000">
                <a:ea typeface="ＭＳ 明朝" panose="02020609040205080304" pitchFamily="49" charset="-128"/>
              </a:rPr>
              <a:t>線写真（術後</a:t>
            </a:r>
            <a:r>
              <a:rPr lang="ja-JP" altLang="en-US" sz="1000" u="sng">
                <a:ea typeface="ＭＳ 明朝" panose="02020609040205080304" pitchFamily="49" charset="-128"/>
              </a:rPr>
              <a:t>　年　か月　</a:t>
            </a:r>
            <a:r>
              <a:rPr lang="ja-JP" altLang="en-US" sz="1000">
                <a:ea typeface="ＭＳ 明朝" panose="02020609040205080304" pitchFamily="49" charset="-128"/>
              </a:rPr>
              <a:t>）</a:t>
            </a:r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E3B26C8D-8891-659C-538E-EB69B0846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223" y="45882"/>
            <a:ext cx="1031051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認定医 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A-7-2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5848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Text Box 11">
            <a:extLst>
              <a:ext uri="{FF2B5EF4-FFF2-40B4-BE49-F238E27FC236}">
                <a16:creationId xmlns:a16="http://schemas.microsoft.com/office/drawing/2014/main" id="{3D404864-CC79-4640-BFE0-4A2A06C14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650" y="218136"/>
            <a:ext cx="364074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1">
                <a:latin typeface="ＭＳ 明朝" panose="02020609040205080304" pitchFamily="49" charset="-128"/>
                <a:ea typeface="ＭＳ 明朝" panose="02020609040205080304" pitchFamily="49" charset="-128"/>
              </a:rPr>
              <a:t>診療実績報告書（症例写真記録簿） </a:t>
            </a:r>
            <a:r>
              <a:rPr lang="ja-JP" altLang="en-US" sz="1100" b="1" u="sng">
                <a:latin typeface="ＭＳ 明朝" panose="02020609040205080304" pitchFamily="49" charset="-128"/>
                <a:ea typeface="ＭＳ 明朝" panose="02020609040205080304" pitchFamily="49" charset="-128"/>
              </a:rPr>
              <a:t>症例番号：　　　</a:t>
            </a:r>
            <a:endParaRPr lang="ja-JP" altLang="en-US" sz="1100" b="1" u="sng">
              <a:ea typeface="ＭＳ Ｐゴシック" panose="020B0600070205080204" pitchFamily="34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9444C28-57BD-4043-A6ED-6BB3EF5DFB8F}"/>
              </a:ext>
            </a:extLst>
          </p:cNvPr>
          <p:cNvSpPr/>
          <p:nvPr/>
        </p:nvSpPr>
        <p:spPr bwMode="auto">
          <a:xfrm>
            <a:off x="202798" y="7564108"/>
            <a:ext cx="3164400" cy="16812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2291" name="Rectangle 69">
            <a:extLst>
              <a:ext uri="{FF2B5EF4-FFF2-40B4-BE49-F238E27FC236}">
                <a16:creationId xmlns:a16="http://schemas.microsoft.com/office/drawing/2014/main" id="{F3F2B683-407D-354E-ADCE-0E0278C46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68" y="687444"/>
            <a:ext cx="2881773" cy="277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1">
                <a:latin typeface="ＭＳ 明朝" panose="02020609040205080304" pitchFamily="49" charset="-128"/>
                <a:ea typeface="ＭＳ 明朝" panose="02020609040205080304" pitchFamily="49" charset="-128"/>
              </a:rPr>
              <a:t>申請者氏名</a:t>
            </a:r>
            <a:r>
              <a:rPr lang="en-US" altLang="ja-JP" sz="1201" dirty="0">
                <a:latin typeface="ＭＳ 明朝" panose="02020609040205080304" pitchFamily="49" charset="-128"/>
                <a:ea typeface="ＭＳ 明朝" panose="02020609040205080304" pitchFamily="49" charset="-128"/>
              </a:rPr>
              <a:t>_________________________</a:t>
            </a:r>
            <a:r>
              <a:rPr lang="ja-JP" altLang="en-US" sz="1201" u="sng">
                <a:latin typeface="ＭＳ 明朝" panose="02020609040205080304" pitchFamily="49" charset="-128"/>
                <a:ea typeface="ＭＳ 明朝" panose="02020609040205080304" pitchFamily="49" charset="-128"/>
              </a:rPr>
              <a:t>　　　　　　</a:t>
            </a:r>
            <a:endParaRPr lang="en-US" altLang="ja-JP" sz="1201" dirty="0">
              <a:latin typeface="ＭＳ 明朝" panose="02020609040205080304" pitchFamily="49" charset="-128"/>
              <a:ea typeface="ＭＳ 明朝" panose="02020609040205080304" pitchFamily="49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D422E4D-7306-3D4D-8CFD-72741CEABD36}"/>
              </a:ext>
            </a:extLst>
          </p:cNvPr>
          <p:cNvGrpSpPr/>
          <p:nvPr/>
        </p:nvGrpSpPr>
        <p:grpSpPr>
          <a:xfrm>
            <a:off x="380998" y="1243493"/>
            <a:ext cx="5903625" cy="2724279"/>
            <a:chOff x="380998" y="1427698"/>
            <a:chExt cx="5903625" cy="2724279"/>
          </a:xfrm>
        </p:grpSpPr>
        <p:sp>
          <p:nvSpPr>
            <p:cNvPr id="12292" name="Rectangle 11">
              <a:extLst>
                <a:ext uri="{FF2B5EF4-FFF2-40B4-BE49-F238E27FC236}">
                  <a16:creationId xmlns:a16="http://schemas.microsoft.com/office/drawing/2014/main" id="{B2358AA8-7B39-DB44-ABD7-BBF20614E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104" y="1427699"/>
              <a:ext cx="14237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術前側面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</a:t>
              </a: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9764B49C-6A1C-453D-BCEB-9810BFCDC575}"/>
                </a:ext>
              </a:extLst>
            </p:cNvPr>
            <p:cNvSpPr/>
            <p:nvPr/>
          </p:nvSpPr>
          <p:spPr bwMode="auto">
            <a:xfrm>
              <a:off x="380998" y="1703977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2D98F57A-DF2F-E84F-A3F5-7C5F25F0EC95}"/>
                </a:ext>
              </a:extLst>
            </p:cNvPr>
            <p:cNvSpPr/>
            <p:nvPr/>
          </p:nvSpPr>
          <p:spPr bwMode="auto">
            <a:xfrm>
              <a:off x="3476623" y="1685466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D4C64704-78EF-2248-9527-8197C33CF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530" y="1427698"/>
              <a:ext cx="27061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術後側面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線規格写真（術後</a:t>
              </a:r>
              <a:r>
                <a:rPr lang="ja-JP" altLang="en-US" sz="1000" u="sng">
                  <a:ea typeface="ＭＳ 明朝" panose="02020609040205080304" pitchFamily="49" charset="-128"/>
                </a:rPr>
                <a:t>　年　か月　</a:t>
              </a:r>
              <a:r>
                <a:rPr lang="ja-JP" altLang="en-US" sz="1000">
                  <a:ea typeface="ＭＳ 明朝" panose="02020609040205080304" pitchFamily="49" charset="-128"/>
                </a:rPr>
                <a:t>）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F3CE741-3D49-5844-9A65-AC77DEA5E7D3}"/>
              </a:ext>
            </a:extLst>
          </p:cNvPr>
          <p:cNvGrpSpPr/>
          <p:nvPr/>
        </p:nvGrpSpPr>
        <p:grpSpPr>
          <a:xfrm>
            <a:off x="380998" y="4181669"/>
            <a:ext cx="5903625" cy="2714754"/>
            <a:chOff x="380998" y="1437223"/>
            <a:chExt cx="5903625" cy="2714754"/>
          </a:xfrm>
        </p:grpSpPr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D1D1E1E4-C48E-B747-B64D-682AC9D6A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104" y="1437224"/>
              <a:ext cx="14237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術前正面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</a:t>
              </a: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67B86A20-4FAF-764F-A92A-DF4781FBE7B5}"/>
                </a:ext>
              </a:extLst>
            </p:cNvPr>
            <p:cNvSpPr/>
            <p:nvPr/>
          </p:nvSpPr>
          <p:spPr bwMode="auto">
            <a:xfrm>
              <a:off x="380998" y="1703977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71C51EEE-2C39-FF4C-AC52-07D47A8EFA6D}"/>
                </a:ext>
              </a:extLst>
            </p:cNvPr>
            <p:cNvSpPr/>
            <p:nvPr/>
          </p:nvSpPr>
          <p:spPr bwMode="auto">
            <a:xfrm>
              <a:off x="3476623" y="1685466"/>
              <a:ext cx="2808000" cy="24480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23" name="Rectangle 11">
              <a:extLst>
                <a:ext uri="{FF2B5EF4-FFF2-40B4-BE49-F238E27FC236}">
                  <a16:creationId xmlns:a16="http://schemas.microsoft.com/office/drawing/2014/main" id="{F60A58A6-F0E7-C646-BFF5-CE68A3C09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529" y="1437223"/>
              <a:ext cx="27061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 panose="020B0600000000000000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ja-JP" altLang="en-US" sz="1000">
                  <a:ea typeface="ＭＳ 明朝" panose="02020609040205080304" pitchFamily="49" charset="-128"/>
                </a:rPr>
                <a:t>術後正面</a:t>
              </a:r>
              <a:r>
                <a:rPr lang="en-US" altLang="ja-JP" sz="1000" dirty="0">
                  <a:ea typeface="ＭＳ 明朝" panose="02020609040205080304" pitchFamily="49" charset="-128"/>
                </a:rPr>
                <a:t>X</a:t>
              </a:r>
              <a:r>
                <a:rPr lang="ja-JP" altLang="en-US" sz="1000">
                  <a:ea typeface="ＭＳ 明朝" panose="02020609040205080304" pitchFamily="49" charset="-128"/>
                </a:rPr>
                <a:t>線規格写真（術後</a:t>
              </a:r>
              <a:r>
                <a:rPr lang="ja-JP" altLang="en-US" sz="1000" u="sng">
                  <a:ea typeface="ＭＳ 明朝" panose="02020609040205080304" pitchFamily="49" charset="-128"/>
                </a:rPr>
                <a:t>　年　か月　</a:t>
              </a:r>
              <a:r>
                <a:rPr lang="ja-JP" altLang="en-US" sz="1000">
                  <a:ea typeface="ＭＳ 明朝" panose="02020609040205080304" pitchFamily="49" charset="-128"/>
                </a:rPr>
                <a:t>）</a:t>
              </a:r>
            </a:p>
          </p:txBody>
        </p:sp>
      </p:grpSp>
      <p:sp>
        <p:nvSpPr>
          <p:cNvPr id="27" name="Rectangle 11">
            <a:extLst>
              <a:ext uri="{FF2B5EF4-FFF2-40B4-BE49-F238E27FC236}">
                <a16:creationId xmlns:a16="http://schemas.microsoft.com/office/drawing/2014/main" id="{89D44DDC-D80D-8F4A-B345-49114A493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04" y="7317887"/>
            <a:ext cx="14237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ea typeface="ＭＳ 明朝" panose="02020609040205080304" pitchFamily="49" charset="-128"/>
              </a:rPr>
              <a:t>術前パノラマ</a:t>
            </a:r>
            <a:r>
              <a:rPr lang="en-US" altLang="ja-JP" sz="1000" dirty="0">
                <a:ea typeface="ＭＳ 明朝" panose="02020609040205080304" pitchFamily="49" charset="-128"/>
              </a:rPr>
              <a:t>X</a:t>
            </a:r>
            <a:r>
              <a:rPr lang="ja-JP" altLang="en-US" sz="1000">
                <a:ea typeface="ＭＳ 明朝" panose="02020609040205080304" pitchFamily="49" charset="-128"/>
              </a:rPr>
              <a:t>線写真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FDB3E17-C9EE-0C44-BA65-99071F74BE07}"/>
              </a:ext>
            </a:extLst>
          </p:cNvPr>
          <p:cNvSpPr/>
          <p:nvPr/>
        </p:nvSpPr>
        <p:spPr bwMode="auto">
          <a:xfrm>
            <a:off x="3476623" y="7564108"/>
            <a:ext cx="3164400" cy="16812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83DDDF5C-6AF2-BA47-A6C5-C70D8B504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5729" y="7317887"/>
            <a:ext cx="27061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1000">
                <a:ea typeface="ＭＳ 明朝" panose="02020609040205080304" pitchFamily="49" charset="-128"/>
              </a:rPr>
              <a:t>術後パノラマ</a:t>
            </a:r>
            <a:r>
              <a:rPr lang="en-US" altLang="ja-JP" sz="1000" dirty="0">
                <a:ea typeface="ＭＳ 明朝" panose="02020609040205080304" pitchFamily="49" charset="-128"/>
              </a:rPr>
              <a:t>X</a:t>
            </a:r>
            <a:r>
              <a:rPr lang="ja-JP" altLang="en-US" sz="1000">
                <a:ea typeface="ＭＳ 明朝" panose="02020609040205080304" pitchFamily="49" charset="-128"/>
              </a:rPr>
              <a:t>線写真（術後</a:t>
            </a:r>
            <a:r>
              <a:rPr lang="ja-JP" altLang="en-US" sz="1000" u="sng">
                <a:ea typeface="ＭＳ 明朝" panose="02020609040205080304" pitchFamily="49" charset="-128"/>
              </a:rPr>
              <a:t>　年　か月　</a:t>
            </a:r>
            <a:r>
              <a:rPr lang="ja-JP" altLang="en-US" sz="1000">
                <a:ea typeface="ＭＳ 明朝" panose="02020609040205080304" pitchFamily="49" charset="-128"/>
              </a:rPr>
              <a:t>）</a:t>
            </a:r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DCD5C29E-A702-A524-E981-12041AEBF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223" y="45882"/>
            <a:ext cx="1031051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 panose="020B0600000000000000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認定医 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A-7-2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3184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565</TotalTime>
  <Words>345</Words>
  <Application>Microsoft Office PowerPoint</Application>
  <PresentationFormat>ユーザー設定</PresentationFormat>
  <Paragraphs>50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ＭＳ 明朝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横尾嘉宣</dc:creator>
  <cp:lastModifiedBy>和成 荒木</cp:lastModifiedBy>
  <cp:revision>12</cp:revision>
  <cp:lastPrinted>2022-02-28T15:16:50Z</cp:lastPrinted>
  <dcterms:created xsi:type="dcterms:W3CDTF">2019-05-19T12:49:42Z</dcterms:created>
  <dcterms:modified xsi:type="dcterms:W3CDTF">2022-10-21T00:17:45Z</dcterms:modified>
</cp:coreProperties>
</file>